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648" r:id="rId1"/>
  </p:sldMasterIdLst>
  <p:notesMasterIdLst>
    <p:notesMasterId r:id="rId14"/>
  </p:notesMasterIdLst>
  <p:sldIdLst>
    <p:sldId id="268" r:id="rId2"/>
    <p:sldId id="257" r:id="rId3"/>
    <p:sldId id="258" r:id="rId4"/>
    <p:sldId id="259" r:id="rId5"/>
    <p:sldId id="260" r:id="rId6"/>
    <p:sldId id="261" r:id="rId7"/>
    <p:sldId id="262" r:id="rId8"/>
    <p:sldId id="263" r:id="rId9"/>
    <p:sldId id="264" r:id="rId10"/>
    <p:sldId id="265" r:id="rId11"/>
    <p:sldId id="266" r:id="rId12"/>
    <p:sldId id="269"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92131" autoAdjust="0"/>
  </p:normalViewPr>
  <p:slideViewPr>
    <p:cSldViewPr snapToGrid="0" snapToObjects="1">
      <p:cViewPr varScale="1">
        <p:scale>
          <a:sx n="130" d="100"/>
          <a:sy n="130" d="100"/>
        </p:scale>
        <p:origin x="16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377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that IT is the connective tissue for every other workstream synergy. Without IT integration, Finance can't close the books, HR can't pay employees, and Sales can't cross-sell.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IT team member with any pre-close access must be briefed on these rules before access is granted. The IT Lead is responsible for confirming that briefing has occurred. This is not optional and cannot be delegated.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metrics should be in the IT workstream dashboard from Day 1. Every metric needs a named owner. If it doesn't have an owner, it won't get measured.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rationalization strategy (keep / migrate / retire) was finalized pre-close. This slide operationalizes that decision. Every team lead should know which category their systems fall into on Day 1.</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states are the definition of done. If the team can't point to a specific, observable outcome, the task isn't complete. Use this slide to align leadership on what 'done' means before the integration begins.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Non-Negotiables are commitments made to leadership and the board. They are not subject to re-prioritization. If a resource constraint threatens a Non-Negotiable, it escalates to the Steering Committee immediately.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RACI: every task in the integration plan has a single named Assigned To. Shared ownership is not ownership. Overlapping jurisdiction — especially between IT, Finance (ERP), and HR (HRIS) — is the most common governance failure in IT integrations.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principles are decision filters. When the team disagrees on a path forward, come back to this list. The principle that applies most directly to the disagreement points to the answer.</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messages are the basis for all IT communications — the Day 1 all-staff email, the IT FAQ document, and talking points for team conversations. IT Lead and Communications should align on these before any external message goes out.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integration plan has 101 tasks total. The timeline on this slide shows the critical path milestones. Weekly status meetings on the same day and time each week are mandatory from Day 1 through Day 100.</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C9788345-6F08-893D-159D-252DE1822F5A}"/>
              </a:ext>
            </a:extLst>
          </p:cNvPr>
          <p:cNvSpPr/>
          <p:nvPr/>
        </p:nvSpPr>
        <p:spPr>
          <a:xfrm>
            <a:off x="-4" y="0"/>
            <a:ext cx="9144000" cy="5143500"/>
          </a:xfrm>
          <a:prstGeom prst="rect">
            <a:avLst/>
          </a:prstGeom>
          <a:solidFill>
            <a:srgbClr val="0A0A0F"/>
          </a:solidFill>
          <a:ln w="12700">
            <a:solidFill>
              <a:srgbClr val="1A3A5C"/>
            </a:solidFill>
            <a:prstDash val="solid"/>
          </a:ln>
        </p:spPr>
        <p:txBody>
          <a:bodyPr/>
          <a:lstStyle/>
          <a:p>
            <a:endParaRPr lang="en-US" dirty="0"/>
          </a:p>
        </p:txBody>
      </p:sp>
      <p:sp>
        <p:nvSpPr>
          <p:cNvPr id="3" name="Text 2">
            <a:extLst>
              <a:ext uri="{FF2B5EF4-FFF2-40B4-BE49-F238E27FC236}">
                <a16:creationId xmlns:a16="http://schemas.microsoft.com/office/drawing/2014/main" id="{837069F7-CF17-C207-407F-B32998DADEF9}"/>
              </a:ext>
            </a:extLst>
          </p:cNvPr>
          <p:cNvSpPr/>
          <p:nvPr/>
        </p:nvSpPr>
        <p:spPr>
          <a:xfrm>
            <a:off x="4" y="3879864"/>
            <a:ext cx="9143996" cy="384048"/>
          </a:xfrm>
          <a:prstGeom prst="rect">
            <a:avLst/>
          </a:prstGeom>
          <a:noFill/>
          <a:ln/>
        </p:spPr>
        <p:txBody>
          <a:bodyPr wrap="square" rtlCol="0" anchor="ctr"/>
          <a:lstStyle/>
          <a:p>
            <a:pPr marL="0" indent="0" algn="ctr">
              <a:buNone/>
            </a:pPr>
            <a:r>
              <a:rPr lang="en-US" sz="1200" b="1" kern="0" spc="250" dirty="0">
                <a:solidFill>
                  <a:srgbClr val="C9A84C"/>
                </a:solidFill>
                <a:latin typeface="Cambria" pitchFamily="34" charset="0"/>
                <a:ea typeface="Cambria" pitchFamily="34" charset="-122"/>
                <a:cs typeface="Cambria" pitchFamily="34" charset="-120"/>
              </a:rPr>
              <a:t>From 100-Day Advisors</a:t>
            </a:r>
            <a:endParaRPr lang="en-US" sz="1200" dirty="0"/>
          </a:p>
        </p:txBody>
      </p:sp>
      <p:sp>
        <p:nvSpPr>
          <p:cNvPr id="4" name="Shape 3">
            <a:extLst>
              <a:ext uri="{FF2B5EF4-FFF2-40B4-BE49-F238E27FC236}">
                <a16:creationId xmlns:a16="http://schemas.microsoft.com/office/drawing/2014/main" id="{975D6B36-0DD0-054A-A39E-DF442812151B}"/>
              </a:ext>
            </a:extLst>
          </p:cNvPr>
          <p:cNvSpPr/>
          <p:nvPr/>
        </p:nvSpPr>
        <p:spPr>
          <a:xfrm>
            <a:off x="2560317" y="840838"/>
            <a:ext cx="4023360" cy="27432"/>
          </a:xfrm>
          <a:prstGeom prst="rect">
            <a:avLst/>
          </a:prstGeom>
          <a:solidFill>
            <a:srgbClr val="C9A84C"/>
          </a:solidFill>
          <a:ln w="12700">
            <a:solidFill>
              <a:srgbClr val="C9A84C"/>
            </a:solidFill>
            <a:prstDash val="solid"/>
          </a:ln>
        </p:spPr>
        <p:txBody>
          <a:bodyPr/>
          <a:lstStyle/>
          <a:p>
            <a:endParaRPr lang="en-US" dirty="0"/>
          </a:p>
        </p:txBody>
      </p:sp>
      <p:sp>
        <p:nvSpPr>
          <p:cNvPr id="5" name="Text 6">
            <a:extLst>
              <a:ext uri="{FF2B5EF4-FFF2-40B4-BE49-F238E27FC236}">
                <a16:creationId xmlns:a16="http://schemas.microsoft.com/office/drawing/2014/main" id="{7099403E-6720-1AF7-CEA4-DDADDD0983F9}"/>
              </a:ext>
            </a:extLst>
          </p:cNvPr>
          <p:cNvSpPr/>
          <p:nvPr/>
        </p:nvSpPr>
        <p:spPr>
          <a:xfrm>
            <a:off x="0" y="1246033"/>
            <a:ext cx="9144000" cy="402336"/>
          </a:xfrm>
          <a:prstGeom prst="rect">
            <a:avLst/>
          </a:prstGeom>
          <a:noFill/>
          <a:ln/>
        </p:spPr>
        <p:txBody>
          <a:bodyPr wrap="square" rtlCol="0" anchor="ctr"/>
          <a:lstStyle/>
          <a:p>
            <a:pPr marL="0" indent="0" algn="ctr">
              <a:buNone/>
            </a:pPr>
            <a:r>
              <a:rPr lang="en-US" sz="4000" b="1" kern="0" spc="80" dirty="0">
                <a:solidFill>
                  <a:srgbClr val="FFFFFF"/>
                </a:solidFill>
                <a:latin typeface="Cambria" pitchFamily="34" charset="0"/>
                <a:ea typeface="Cambria" pitchFamily="34" charset="-122"/>
                <a:cs typeface="Cambria" pitchFamily="34" charset="-120"/>
              </a:rPr>
              <a:t>INFORMATION TECHNOLOGY</a:t>
            </a:r>
            <a:endParaRPr lang="en-US" sz="4000" dirty="0"/>
          </a:p>
        </p:txBody>
      </p:sp>
      <p:sp>
        <p:nvSpPr>
          <p:cNvPr id="6" name="Text 7">
            <a:extLst>
              <a:ext uri="{FF2B5EF4-FFF2-40B4-BE49-F238E27FC236}">
                <a16:creationId xmlns:a16="http://schemas.microsoft.com/office/drawing/2014/main" id="{B11E814F-BBF4-088E-C668-39317F785F08}"/>
              </a:ext>
            </a:extLst>
          </p:cNvPr>
          <p:cNvSpPr/>
          <p:nvPr/>
        </p:nvSpPr>
        <p:spPr>
          <a:xfrm>
            <a:off x="-1" y="1848232"/>
            <a:ext cx="9143999" cy="749808"/>
          </a:xfrm>
          <a:prstGeom prst="rect">
            <a:avLst/>
          </a:prstGeom>
          <a:noFill/>
          <a:ln/>
        </p:spPr>
        <p:txBody>
          <a:bodyPr wrap="square" rtlCol="0" anchor="ctr"/>
          <a:lstStyle/>
          <a:p>
            <a:pPr marL="0" indent="0" algn="ctr">
              <a:buNone/>
            </a:pPr>
            <a:r>
              <a:rPr lang="en-US" sz="4000" b="1" dirty="0">
                <a:solidFill>
                  <a:srgbClr val="C9A84C"/>
                </a:solidFill>
                <a:latin typeface="Cambria" pitchFamily="34" charset="0"/>
                <a:ea typeface="Cambria" pitchFamily="34" charset="-122"/>
                <a:cs typeface="Cambria" pitchFamily="34" charset="-120"/>
              </a:rPr>
              <a:t>M&amp;A INTEGRATION</a:t>
            </a:r>
            <a:endParaRPr lang="en-US" sz="4000" dirty="0"/>
          </a:p>
        </p:txBody>
      </p:sp>
      <p:sp>
        <p:nvSpPr>
          <p:cNvPr id="7" name="Text 8">
            <a:extLst>
              <a:ext uri="{FF2B5EF4-FFF2-40B4-BE49-F238E27FC236}">
                <a16:creationId xmlns:a16="http://schemas.microsoft.com/office/drawing/2014/main" id="{41C654ED-3D78-8EDA-8A38-F1139DFD857B}"/>
              </a:ext>
            </a:extLst>
          </p:cNvPr>
          <p:cNvSpPr/>
          <p:nvPr/>
        </p:nvSpPr>
        <p:spPr>
          <a:xfrm>
            <a:off x="0" y="2673314"/>
            <a:ext cx="9143998" cy="640080"/>
          </a:xfrm>
          <a:prstGeom prst="rect">
            <a:avLst/>
          </a:prstGeom>
          <a:noFill/>
          <a:ln/>
        </p:spPr>
        <p:txBody>
          <a:bodyPr wrap="square" rtlCol="0" anchor="ctr"/>
          <a:lstStyle/>
          <a:p>
            <a:pPr marL="0" indent="0" algn="ctr">
              <a:buNone/>
            </a:pPr>
            <a:r>
              <a:rPr lang="en-US" sz="4000" i="1" dirty="0">
                <a:solidFill>
                  <a:srgbClr val="FFFFFF"/>
                </a:solidFill>
                <a:latin typeface="Cambria" pitchFamily="34" charset="0"/>
                <a:ea typeface="Cambria" pitchFamily="34" charset="-122"/>
                <a:cs typeface="Cambria" pitchFamily="34" charset="-120"/>
              </a:rPr>
              <a:t>KICKOFF MEETING</a:t>
            </a:r>
            <a:endParaRPr lang="en-US" sz="4000" dirty="0"/>
          </a:p>
        </p:txBody>
      </p:sp>
      <p:sp>
        <p:nvSpPr>
          <p:cNvPr id="8" name="Shape 9">
            <a:extLst>
              <a:ext uri="{FF2B5EF4-FFF2-40B4-BE49-F238E27FC236}">
                <a16:creationId xmlns:a16="http://schemas.microsoft.com/office/drawing/2014/main" id="{AF102340-A49A-3ECF-CADC-42774972052D}"/>
              </a:ext>
            </a:extLst>
          </p:cNvPr>
          <p:cNvSpPr/>
          <p:nvPr/>
        </p:nvSpPr>
        <p:spPr>
          <a:xfrm>
            <a:off x="2560317" y="3525529"/>
            <a:ext cx="4023360" cy="36576"/>
          </a:xfrm>
          <a:prstGeom prst="rect">
            <a:avLst/>
          </a:prstGeom>
          <a:solidFill>
            <a:srgbClr val="C9A84C"/>
          </a:solidFill>
          <a:ln w="12700">
            <a:solidFill>
              <a:srgbClr val="C9A84C"/>
            </a:solidFill>
            <a:prstDash val="solid"/>
          </a:ln>
        </p:spPr>
        <p:txBody>
          <a:bodyPr/>
          <a:lstStyle/>
          <a:p>
            <a:endParaRPr lang="en-US" dirty="0"/>
          </a:p>
        </p:txBody>
      </p:sp>
      <p:sp>
        <p:nvSpPr>
          <p:cNvPr id="11" name="Text 3">
            <a:extLst>
              <a:ext uri="{FF2B5EF4-FFF2-40B4-BE49-F238E27FC236}">
                <a16:creationId xmlns:a16="http://schemas.microsoft.com/office/drawing/2014/main" id="{7F7CC10F-C329-E6E1-79CF-B2CC19A2C615}"/>
              </a:ext>
            </a:extLst>
          </p:cNvPr>
          <p:cNvSpPr/>
          <p:nvPr/>
        </p:nvSpPr>
        <p:spPr>
          <a:xfrm>
            <a:off x="-1" y="4480560"/>
            <a:ext cx="9116291" cy="642982"/>
          </a:xfrm>
          <a:prstGeom prst="rect">
            <a:avLst/>
          </a:prstGeom>
          <a:noFill/>
          <a:ln/>
        </p:spPr>
        <p:txBody>
          <a:bodyPr wrap="square" rtlCol="0" anchor="ctr"/>
          <a:lstStyle/>
          <a:p>
            <a:pPr marL="0" indent="0" algn="ctr">
              <a:buNone/>
            </a:pPr>
            <a:r>
              <a:rPr lang="en-US" sz="1400" b="1" kern="0" spc="200" dirty="0">
                <a:solidFill>
                  <a:srgbClr val="C9A84C"/>
                </a:solidFill>
                <a:latin typeface="Calibri" pitchFamily="34" charset="0"/>
                <a:ea typeface="Calibri" pitchFamily="34" charset="-122"/>
                <a:cs typeface="Calibri" pitchFamily="34" charset="-120"/>
              </a:rPr>
              <a:t>100-DAY POST-MERGER INTEGRATION PLAYBOOK</a:t>
            </a:r>
            <a:endParaRPr lang="en-US" sz="1400" dirty="0"/>
          </a:p>
        </p:txBody>
      </p:sp>
    </p:spTree>
    <p:extLst>
      <p:ext uri="{BB962C8B-B14F-4D97-AF65-F5344CB8AC3E}">
        <p14:creationId xmlns:p14="http://schemas.microsoft.com/office/powerpoint/2010/main" val="422427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INTEGRATION TIMELINE</a:t>
            </a:r>
            <a:endParaRPr lang="en-US" sz="2000" dirty="0"/>
          </a:p>
        </p:txBody>
      </p:sp>
      <p:sp>
        <p:nvSpPr>
          <p:cNvPr id="6" name="Text 3"/>
          <p:cNvSpPr/>
          <p:nvPr/>
        </p:nvSpPr>
        <p:spPr>
          <a:xfrm>
            <a:off x="0" y="4892040"/>
            <a:ext cx="9144000" cy="256032"/>
          </a:xfrm>
          <a:prstGeom prst="rect">
            <a:avLst/>
          </a:prstGeom>
          <a:noFill/>
          <a:ln/>
        </p:spPr>
        <p:txBody>
          <a:bodyPr wrap="square" rtlCol="0" anchor="ctr"/>
          <a:lstStyle/>
          <a:p>
            <a:pPr marL="0" indent="0" algn="ctr">
              <a:buNone/>
            </a:pPr>
            <a:r>
              <a:rPr lang="en-US" sz="800" dirty="0">
                <a:solidFill>
                  <a:srgbClr val="6B7E92"/>
                </a:solidFill>
                <a:latin typeface="Calibri" pitchFamily="34" charset="0"/>
                <a:ea typeface="Calibri" pitchFamily="34" charset="-122"/>
                <a:cs typeface="Calibri" pitchFamily="34" charset="-120"/>
              </a:rPr>
              <a:t>© Copyright 100-Day Advisors  |  IT Integration Kickoff  </a:t>
            </a:r>
            <a:endParaRPr lang="en-US" sz="800" dirty="0"/>
          </a:p>
        </p:txBody>
      </p:sp>
      <p:sp>
        <p:nvSpPr>
          <p:cNvPr id="7" name="Text 4"/>
          <p:cNvSpPr/>
          <p:nvPr/>
        </p:nvSpPr>
        <p:spPr>
          <a:xfrm>
            <a:off x="320040" y="1263177"/>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IT integration milestones across three phases — Pre-Close through Day 100</a:t>
            </a:r>
            <a:endParaRPr lang="en-US" sz="1300" dirty="0"/>
          </a:p>
        </p:txBody>
      </p:sp>
      <p:sp>
        <p:nvSpPr>
          <p:cNvPr id="8" name="Shape 5"/>
          <p:cNvSpPr/>
          <p:nvPr/>
        </p:nvSpPr>
        <p:spPr>
          <a:xfrm>
            <a:off x="365760" y="1627632"/>
            <a:ext cx="8412480" cy="256032"/>
          </a:xfrm>
          <a:prstGeom prst="rect">
            <a:avLst/>
          </a:prstGeom>
          <a:solidFill>
            <a:srgbClr val="D6E0EC"/>
          </a:solidFill>
          <a:ln w="12700">
            <a:solidFill>
              <a:srgbClr val="D6E0EC"/>
            </a:solidFill>
            <a:prstDash val="solid"/>
          </a:ln>
        </p:spPr>
        <p:txBody>
          <a:bodyPr/>
          <a:lstStyle/>
          <a:p>
            <a:endParaRPr lang="en-US" dirty="0"/>
          </a:p>
        </p:txBody>
      </p:sp>
      <p:sp>
        <p:nvSpPr>
          <p:cNvPr id="9" name="Shape 6"/>
          <p:cNvSpPr/>
          <p:nvPr/>
        </p:nvSpPr>
        <p:spPr>
          <a:xfrm>
            <a:off x="37012" y="1656586"/>
            <a:ext cx="3063240" cy="227077"/>
          </a:xfrm>
          <a:prstGeom prst="rect">
            <a:avLst/>
          </a:prstGeom>
          <a:solidFill>
            <a:srgbClr val="0D1F3C"/>
          </a:solidFill>
          <a:ln w="12700">
            <a:solidFill>
              <a:srgbClr val="0D1F3C"/>
            </a:solidFill>
            <a:prstDash val="solid"/>
          </a:ln>
        </p:spPr>
        <p:txBody>
          <a:bodyPr/>
          <a:lstStyle/>
          <a:p>
            <a:endParaRPr lang="en-US" dirty="0"/>
          </a:p>
        </p:txBody>
      </p:sp>
      <p:sp>
        <p:nvSpPr>
          <p:cNvPr id="10" name="Text 7"/>
          <p:cNvSpPr/>
          <p:nvPr/>
        </p:nvSpPr>
        <p:spPr>
          <a:xfrm>
            <a:off x="-249762" y="1557093"/>
            <a:ext cx="3196742" cy="347472"/>
          </a:xfrm>
          <a:prstGeom prst="rect">
            <a:avLst/>
          </a:prstGeom>
          <a:noFill/>
          <a:ln/>
        </p:spPr>
        <p:txBody>
          <a:bodyPr wrap="square" lIns="0" tIns="0" rIns="0" bIns="0" rtlCol="0" anchor="ctr"/>
          <a:lstStyle/>
          <a:p>
            <a:pPr marL="0" indent="0" algn="ctr">
              <a:buNone/>
            </a:pPr>
            <a:endParaRPr lang="en-US" sz="850" dirty="0"/>
          </a:p>
        </p:txBody>
      </p:sp>
      <p:sp>
        <p:nvSpPr>
          <p:cNvPr id="11" name="Shape 8"/>
          <p:cNvSpPr/>
          <p:nvPr/>
        </p:nvSpPr>
        <p:spPr>
          <a:xfrm>
            <a:off x="3100253" y="1656586"/>
            <a:ext cx="2489344" cy="227078"/>
          </a:xfrm>
          <a:prstGeom prst="rect">
            <a:avLst/>
          </a:prstGeom>
          <a:solidFill>
            <a:srgbClr val="1A3A5C"/>
          </a:solidFill>
          <a:ln w="12700">
            <a:solidFill>
              <a:srgbClr val="1A3A5C"/>
            </a:solidFill>
            <a:prstDash val="solid"/>
          </a:ln>
        </p:spPr>
        <p:txBody>
          <a:bodyPr/>
          <a:lstStyle/>
          <a:p>
            <a:endParaRPr lang="en-US" dirty="0"/>
          </a:p>
        </p:txBody>
      </p:sp>
      <p:sp>
        <p:nvSpPr>
          <p:cNvPr id="13" name="Shape 10"/>
          <p:cNvSpPr/>
          <p:nvPr/>
        </p:nvSpPr>
        <p:spPr>
          <a:xfrm>
            <a:off x="5611368" y="1652450"/>
            <a:ext cx="3468101" cy="227078"/>
          </a:xfrm>
          <a:prstGeom prst="rect">
            <a:avLst/>
          </a:prstGeom>
          <a:solidFill>
            <a:srgbClr val="4A6080"/>
          </a:solidFill>
          <a:ln w="12700">
            <a:solidFill>
              <a:srgbClr val="4A6080"/>
            </a:solidFill>
            <a:prstDash val="solid"/>
          </a:ln>
        </p:spPr>
        <p:txBody>
          <a:bodyPr/>
          <a:lstStyle/>
          <a:p>
            <a:endParaRPr lang="en-US" dirty="0"/>
          </a:p>
        </p:txBody>
      </p:sp>
      <p:sp>
        <p:nvSpPr>
          <p:cNvPr id="14" name="Text 11"/>
          <p:cNvSpPr/>
          <p:nvPr/>
        </p:nvSpPr>
        <p:spPr>
          <a:xfrm>
            <a:off x="4740250" y="1594974"/>
            <a:ext cx="4037990" cy="256032"/>
          </a:xfrm>
          <a:prstGeom prst="rect">
            <a:avLst/>
          </a:prstGeom>
          <a:noFill/>
          <a:ln/>
        </p:spPr>
        <p:txBody>
          <a:bodyPr wrap="square" lIns="0" tIns="0" rIns="0" bIns="0" rtlCol="0" anchor="ctr"/>
          <a:lstStyle/>
          <a:p>
            <a:pPr marL="0" indent="0" algn="ctr">
              <a:buNone/>
            </a:pPr>
            <a:endParaRPr lang="en-US" sz="850" dirty="0"/>
          </a:p>
        </p:txBody>
      </p:sp>
      <p:sp>
        <p:nvSpPr>
          <p:cNvPr id="15" name="Shape 12"/>
          <p:cNvSpPr/>
          <p:nvPr/>
        </p:nvSpPr>
        <p:spPr>
          <a:xfrm>
            <a:off x="37012" y="2011680"/>
            <a:ext cx="3063240" cy="2788920"/>
          </a:xfrm>
          <a:prstGeom prst="roundRect">
            <a:avLst>
              <a:gd name="adj" fmla="val 2623"/>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6" name="Text 13"/>
          <p:cNvSpPr/>
          <p:nvPr/>
        </p:nvSpPr>
        <p:spPr>
          <a:xfrm>
            <a:off x="103196" y="2075688"/>
            <a:ext cx="2843784" cy="274320"/>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PRE-CLOSE</a:t>
            </a:r>
            <a:endParaRPr lang="en-US" sz="1050" dirty="0"/>
          </a:p>
        </p:txBody>
      </p:sp>
      <p:sp>
        <p:nvSpPr>
          <p:cNvPr id="17" name="Text 14"/>
          <p:cNvSpPr/>
          <p:nvPr/>
        </p:nvSpPr>
        <p:spPr>
          <a:xfrm>
            <a:off x="103196" y="2350008"/>
            <a:ext cx="2843784" cy="219456"/>
          </a:xfrm>
          <a:prstGeom prst="rect">
            <a:avLst/>
          </a:prstGeom>
          <a:noFill/>
          <a:ln/>
        </p:spPr>
        <p:txBody>
          <a:bodyPr wrap="square"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T-60 Days</a:t>
            </a:r>
            <a:endParaRPr lang="en-US" sz="900" dirty="0"/>
          </a:p>
        </p:txBody>
      </p:sp>
      <p:sp>
        <p:nvSpPr>
          <p:cNvPr id="18" name="Shape 15"/>
          <p:cNvSpPr/>
          <p:nvPr/>
        </p:nvSpPr>
        <p:spPr>
          <a:xfrm>
            <a:off x="103196" y="2560320"/>
            <a:ext cx="2843784" cy="22860"/>
          </a:xfrm>
          <a:prstGeom prst="rect">
            <a:avLst/>
          </a:prstGeom>
          <a:solidFill>
            <a:srgbClr val="D6E0EC"/>
          </a:solidFill>
          <a:ln w="12700">
            <a:solidFill>
              <a:srgbClr val="D6E0EC"/>
            </a:solidFill>
            <a:prstDash val="solid"/>
          </a:ln>
        </p:spPr>
        <p:txBody>
          <a:bodyPr/>
          <a:lstStyle/>
          <a:p>
            <a:endParaRPr lang="en-US" dirty="0"/>
          </a:p>
        </p:txBody>
      </p:sp>
      <p:sp>
        <p:nvSpPr>
          <p:cNvPr id="19" name="Text 16"/>
          <p:cNvSpPr/>
          <p:nvPr/>
        </p:nvSpPr>
        <p:spPr>
          <a:xfrm>
            <a:off x="103196" y="2615184"/>
            <a:ext cx="2843784" cy="2057400"/>
          </a:xfrm>
          <a:prstGeom prst="rect">
            <a:avLst/>
          </a:prstGeom>
          <a:noFill/>
          <a:ln/>
        </p:spPr>
        <p:txBody>
          <a:bodyPr wrap="square" rtlCol="0" anchor="t"/>
          <a:lstStyle/>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IT Lead appointed; integration team confirmed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IT Integration Governance established; charter approved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Full IT due diligence complete: network, infrastructure, applications, cloud, vendors, compliance</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Application and SaaS rationalization strategy finalized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Day 1 IT readiness confirmed; war room dry run complete</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All acquired employees device-provisioned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Day 1 Readiness Gate certified by IT Lead to IMO</a:t>
            </a:r>
            <a:endParaRPr lang="en-US" sz="950" dirty="0"/>
          </a:p>
        </p:txBody>
      </p:sp>
      <p:sp>
        <p:nvSpPr>
          <p:cNvPr id="20" name="Shape 17"/>
          <p:cNvSpPr/>
          <p:nvPr/>
        </p:nvSpPr>
        <p:spPr>
          <a:xfrm>
            <a:off x="3212156" y="2011680"/>
            <a:ext cx="2377440" cy="2788920"/>
          </a:xfrm>
          <a:prstGeom prst="roundRect">
            <a:avLst>
              <a:gd name="adj" fmla="val 307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1" name="Text 18"/>
          <p:cNvSpPr/>
          <p:nvPr/>
        </p:nvSpPr>
        <p:spPr>
          <a:xfrm>
            <a:off x="3321884" y="2075688"/>
            <a:ext cx="2157984" cy="274320"/>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DAY 1 / WEEK 1</a:t>
            </a:r>
            <a:endParaRPr lang="en-US" sz="1050" dirty="0"/>
          </a:p>
        </p:txBody>
      </p:sp>
      <p:sp>
        <p:nvSpPr>
          <p:cNvPr id="23" name="Shape 20"/>
          <p:cNvSpPr/>
          <p:nvPr/>
        </p:nvSpPr>
        <p:spPr>
          <a:xfrm>
            <a:off x="3321884" y="2560320"/>
            <a:ext cx="2157984" cy="22860"/>
          </a:xfrm>
          <a:prstGeom prst="rect">
            <a:avLst/>
          </a:prstGeom>
          <a:solidFill>
            <a:srgbClr val="D6E0EC"/>
          </a:solidFill>
          <a:ln w="12700">
            <a:solidFill>
              <a:srgbClr val="D6E0EC"/>
            </a:solidFill>
            <a:prstDash val="solid"/>
          </a:ln>
        </p:spPr>
        <p:txBody>
          <a:bodyPr/>
          <a:lstStyle/>
          <a:p>
            <a:endParaRPr lang="en-US" dirty="0"/>
          </a:p>
        </p:txBody>
      </p:sp>
      <p:sp>
        <p:nvSpPr>
          <p:cNvPr id="24" name="Text 21"/>
          <p:cNvSpPr/>
          <p:nvPr/>
        </p:nvSpPr>
        <p:spPr>
          <a:xfrm>
            <a:off x="3321884" y="2615184"/>
            <a:ext cx="2377440" cy="2057400"/>
          </a:xfrm>
          <a:prstGeom prst="rect">
            <a:avLst/>
          </a:prstGeom>
          <a:noFill/>
          <a:ln/>
        </p:spPr>
        <p:txBody>
          <a:bodyPr wrap="square" rtlCol="0" anchor="t"/>
          <a:lstStyle/>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IT war room activated at 6AM Day 1</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Unified email and calendar access live for all staff</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Combined helpdesk staffed and operational</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SIEM and threat detection extended to acquired environment</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Cybersecurity protocols briefed to all staff</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Day 1 IT welcome communication sent to combined entity</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End-user IT orientation sessions completed</a:t>
            </a:r>
            <a:endParaRPr lang="en-US" sz="950" dirty="0"/>
          </a:p>
        </p:txBody>
      </p:sp>
      <p:sp>
        <p:nvSpPr>
          <p:cNvPr id="25" name="Shape 22"/>
          <p:cNvSpPr/>
          <p:nvPr/>
        </p:nvSpPr>
        <p:spPr>
          <a:xfrm>
            <a:off x="5745044" y="2011680"/>
            <a:ext cx="3337560" cy="2788920"/>
          </a:xfrm>
          <a:prstGeom prst="roundRect">
            <a:avLst>
              <a:gd name="adj" fmla="val 2623"/>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6" name="Text 23"/>
          <p:cNvSpPr/>
          <p:nvPr/>
        </p:nvSpPr>
        <p:spPr>
          <a:xfrm>
            <a:off x="5854772" y="2075688"/>
            <a:ext cx="3118104" cy="274320"/>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DAYS 8–100</a:t>
            </a:r>
            <a:endParaRPr lang="en-US" sz="1050" dirty="0"/>
          </a:p>
        </p:txBody>
      </p:sp>
      <p:sp>
        <p:nvSpPr>
          <p:cNvPr id="28" name="Shape 25"/>
          <p:cNvSpPr/>
          <p:nvPr/>
        </p:nvSpPr>
        <p:spPr>
          <a:xfrm>
            <a:off x="5854772" y="2560320"/>
            <a:ext cx="3118104" cy="22860"/>
          </a:xfrm>
          <a:prstGeom prst="rect">
            <a:avLst/>
          </a:prstGeom>
          <a:solidFill>
            <a:srgbClr val="D6E0EC"/>
          </a:solidFill>
          <a:ln w="12700">
            <a:solidFill>
              <a:srgbClr val="D6E0EC"/>
            </a:solidFill>
            <a:prstDash val="solid"/>
          </a:ln>
        </p:spPr>
        <p:txBody>
          <a:bodyPr/>
          <a:lstStyle/>
          <a:p>
            <a:endParaRPr lang="en-US" dirty="0"/>
          </a:p>
        </p:txBody>
      </p:sp>
      <p:sp>
        <p:nvSpPr>
          <p:cNvPr id="29" name="Text 26"/>
          <p:cNvSpPr/>
          <p:nvPr/>
        </p:nvSpPr>
        <p:spPr>
          <a:xfrm>
            <a:off x="5854772" y="2615184"/>
            <a:ext cx="3118104" cy="2057400"/>
          </a:xfrm>
          <a:prstGeom prst="rect">
            <a:avLst/>
          </a:prstGeom>
          <a:noFill/>
          <a:ln/>
        </p:spPr>
        <p:txBody>
          <a:bodyPr wrap="square" rtlCol="0" anchor="t"/>
          <a:lstStyle/>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ERP architecture decision made and approved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CRM migration complete and validated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IT integration health check and risk reassessment</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HRIS employee data unified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Telephony platform unified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Data center consolidation executed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Annual security risk assessment complete</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Network convergence; legacy connectivity retired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Redundant applications decommissioned</a:t>
            </a:r>
            <a:endParaRPr lang="en-US" sz="950" dirty="0"/>
          </a:p>
          <a:p>
            <a:pPr marL="238125" indent="-238125">
              <a:spcAft>
                <a:spcPts val="200"/>
              </a:spcAft>
              <a:buSzPct val="100000"/>
              <a:buChar char="•"/>
            </a:pPr>
            <a:r>
              <a:rPr lang="en-US" sz="950" dirty="0">
                <a:solidFill>
                  <a:srgbClr val="1A2A3A"/>
                </a:solidFill>
                <a:latin typeface="Calibri" pitchFamily="34" charset="0"/>
                <a:ea typeface="Calibri" pitchFamily="34" charset="-122"/>
                <a:cs typeface="Calibri" pitchFamily="34" charset="-120"/>
              </a:rPr>
              <a:t>IT integration gate closed; synergy scorecard published</a:t>
            </a:r>
            <a:endParaRPr lang="en-US" sz="950" dirty="0"/>
          </a:p>
        </p:txBody>
      </p:sp>
      <p:sp>
        <p:nvSpPr>
          <p:cNvPr id="30" name="TextBox 29">
            <a:extLst>
              <a:ext uri="{FF2B5EF4-FFF2-40B4-BE49-F238E27FC236}">
                <a16:creationId xmlns:a16="http://schemas.microsoft.com/office/drawing/2014/main" id="{E5C1DAE2-2605-7ABC-B1FC-B21756B52C6D}"/>
              </a:ext>
            </a:extLst>
          </p:cNvPr>
          <p:cNvSpPr txBox="1"/>
          <p:nvPr/>
        </p:nvSpPr>
        <p:spPr>
          <a:xfrm>
            <a:off x="8778239" y="4892908"/>
            <a:ext cx="301229" cy="215444"/>
          </a:xfrm>
          <a:prstGeom prst="rect">
            <a:avLst/>
          </a:prstGeom>
          <a:noFill/>
        </p:spPr>
        <p:txBody>
          <a:bodyPr wrap="square" rtlCol="0">
            <a:spAutoFit/>
          </a:bodyPr>
          <a:lstStyle/>
          <a:p>
            <a:r>
              <a:rPr lang="en-US" sz="800" dirty="0"/>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DUE DILIGENCE RULES OF ENGAGEMENT</a:t>
            </a:r>
            <a:endParaRPr lang="en-US" sz="2000" dirty="0"/>
          </a:p>
        </p:txBody>
      </p:sp>
      <p:sp>
        <p:nvSpPr>
          <p:cNvPr id="6" name="Text 3"/>
          <p:cNvSpPr/>
          <p:nvPr/>
        </p:nvSpPr>
        <p:spPr>
          <a:xfrm>
            <a:off x="0" y="4892040"/>
            <a:ext cx="9144000" cy="256032"/>
          </a:xfrm>
          <a:prstGeom prst="rect">
            <a:avLst/>
          </a:prstGeom>
          <a:noFill/>
          <a:ln/>
        </p:spPr>
        <p:txBody>
          <a:bodyPr wrap="square" rtlCol="0" anchor="ctr"/>
          <a:lstStyle/>
          <a:p>
            <a:pPr marL="0" indent="0" algn="ctr">
              <a:buNone/>
            </a:pPr>
            <a:r>
              <a:rPr lang="en-US" sz="800" dirty="0">
                <a:solidFill>
                  <a:srgbClr val="6B7E92"/>
                </a:solidFill>
                <a:latin typeface="Calibri" pitchFamily="34" charset="0"/>
                <a:ea typeface="Calibri" pitchFamily="34" charset="-122"/>
                <a:cs typeface="Calibri" pitchFamily="34" charset="-120"/>
              </a:rPr>
              <a:t>© Copyright 100-Day Advisors  |  IT Integration Kickoff  </a:t>
            </a:r>
            <a:endParaRPr lang="en-US" sz="800" dirty="0"/>
          </a:p>
        </p:txBody>
      </p:sp>
      <p:sp>
        <p:nvSpPr>
          <p:cNvPr id="7" name="Text 4"/>
          <p:cNvSpPr/>
          <p:nvPr/>
        </p:nvSpPr>
        <p:spPr>
          <a:xfrm>
            <a:off x="365760" y="1024128"/>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Data sharing guidelines governing all pre-close IT access and information exchange</a:t>
            </a:r>
            <a:endParaRPr lang="en-US" sz="1300" dirty="0"/>
          </a:p>
        </p:txBody>
      </p:sp>
      <p:sp>
        <p:nvSpPr>
          <p:cNvPr id="8" name="Shape 5"/>
          <p:cNvSpPr/>
          <p:nvPr/>
        </p:nvSpPr>
        <p:spPr>
          <a:xfrm>
            <a:off x="320040" y="1444752"/>
            <a:ext cx="5212080" cy="3383280"/>
          </a:xfrm>
          <a:prstGeom prst="roundRect">
            <a:avLst>
              <a:gd name="adj" fmla="val 2162"/>
            </a:avLst>
          </a:prstGeom>
          <a:solidFill>
            <a:schemeClr val="tx1"/>
          </a:solidFill>
          <a:ln w="12700">
            <a:solidFill>
              <a:srgbClr val="0D1F3C"/>
            </a:solidFill>
            <a:prstDash val="solid"/>
          </a:ln>
          <a:effectLst>
            <a:outerShdw blurRad="101600" dist="38100" dir="2700000" algn="bl" rotWithShape="0">
              <a:srgbClr val="000000">
                <a:alpha val="13000"/>
              </a:srgbClr>
            </a:outerShdw>
          </a:effectLst>
        </p:spPr>
        <p:txBody>
          <a:bodyPr/>
          <a:lstStyle/>
          <a:p>
            <a:r>
              <a:rPr lang="en-US" dirty="0"/>
              <a:t>A</a:t>
            </a:r>
          </a:p>
        </p:txBody>
      </p:sp>
      <p:sp>
        <p:nvSpPr>
          <p:cNvPr id="9" name="Text 6"/>
          <p:cNvSpPr/>
          <p:nvPr/>
        </p:nvSpPr>
        <p:spPr>
          <a:xfrm>
            <a:off x="457200" y="1517904"/>
            <a:ext cx="4937760" cy="347472"/>
          </a:xfrm>
          <a:prstGeom prst="rect">
            <a:avLst/>
          </a:prstGeom>
          <a:noFill/>
          <a:ln/>
        </p:spPr>
        <p:txBody>
          <a:bodyPr wrap="square" rtlCol="0" anchor="ctr"/>
          <a:lstStyle/>
          <a:p>
            <a:pPr marL="0" indent="0">
              <a:buNone/>
            </a:pPr>
            <a:r>
              <a:rPr lang="en-US" sz="1150" b="1" kern="0" spc="50" dirty="0">
                <a:solidFill>
                  <a:srgbClr val="F0D080"/>
                </a:solidFill>
                <a:latin typeface="Cambria" pitchFamily="34" charset="0"/>
                <a:ea typeface="Cambria" pitchFamily="34" charset="-122"/>
                <a:cs typeface="Cambria" pitchFamily="34" charset="-120"/>
              </a:rPr>
              <a:t>WHAT YOU MAY AND MAY NOT DO</a:t>
            </a:r>
            <a:endParaRPr lang="en-US" sz="1150" dirty="0"/>
          </a:p>
        </p:txBody>
      </p:sp>
      <p:sp>
        <p:nvSpPr>
          <p:cNvPr id="10" name="Shape 7"/>
          <p:cNvSpPr/>
          <p:nvPr/>
        </p:nvSpPr>
        <p:spPr>
          <a:xfrm>
            <a:off x="457200" y="1865376"/>
            <a:ext cx="4937760" cy="22860"/>
          </a:xfrm>
          <a:prstGeom prst="rect">
            <a:avLst/>
          </a:prstGeom>
          <a:solidFill>
            <a:srgbClr val="C9A84C"/>
          </a:solidFill>
          <a:ln w="12700">
            <a:solidFill>
              <a:srgbClr val="C9A84C"/>
            </a:solidFill>
            <a:prstDash val="solid"/>
          </a:ln>
        </p:spPr>
        <p:txBody>
          <a:bodyPr/>
          <a:lstStyle/>
          <a:p>
            <a:endParaRPr lang="en-US" dirty="0"/>
          </a:p>
        </p:txBody>
      </p:sp>
      <p:sp>
        <p:nvSpPr>
          <p:cNvPr id="11" name="Text 8"/>
          <p:cNvSpPr/>
          <p:nvPr/>
        </p:nvSpPr>
        <p:spPr>
          <a:xfrm>
            <a:off x="457200" y="1920240"/>
            <a:ext cx="4937760" cy="283464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All pre-close IT data access is governed by clean room protocols established with Legal</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IT staff may review target company systems and data only within designated clean room boundaries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No IT staff member may contact a named target customer or access customer pricing data before close</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Network topology and architecture data may be reviewed only after Legal has scoped it into the data room agreement in writing</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Any IT finding that could affect deal terms must be escalated to Legal immediately — not documented informally</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Vendor contracts with change-of-control clauses may be reviewed but not renegotiated until Legal authorizes outreach</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IT headcount data is restricted to the IT Lead and named team members; it may not be shared with business unit leaders without IMO and Legal approval</a:t>
            </a:r>
            <a:endParaRPr lang="en-US" sz="1050" dirty="0"/>
          </a:p>
        </p:txBody>
      </p:sp>
      <p:sp>
        <p:nvSpPr>
          <p:cNvPr id="12" name="Shape 9"/>
          <p:cNvSpPr/>
          <p:nvPr/>
        </p:nvSpPr>
        <p:spPr>
          <a:xfrm>
            <a:off x="5715000" y="1444752"/>
            <a:ext cx="3246120" cy="1591056"/>
          </a:xfrm>
          <a:prstGeom prst="roundRect">
            <a:avLst>
              <a:gd name="adj" fmla="val 4598"/>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3" name="Text 10"/>
          <p:cNvSpPr/>
          <p:nvPr/>
        </p:nvSpPr>
        <p:spPr>
          <a:xfrm>
            <a:off x="5843016" y="1517904"/>
            <a:ext cx="2990088" cy="320040"/>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CONSEQUENCES OF VIOLATIONS</a:t>
            </a:r>
            <a:endParaRPr lang="en-US" sz="1050" dirty="0"/>
          </a:p>
        </p:txBody>
      </p:sp>
      <p:sp>
        <p:nvSpPr>
          <p:cNvPr id="14" name="Shape 11"/>
          <p:cNvSpPr/>
          <p:nvPr/>
        </p:nvSpPr>
        <p:spPr>
          <a:xfrm>
            <a:off x="5843016" y="1837944"/>
            <a:ext cx="2990088" cy="22860"/>
          </a:xfrm>
          <a:prstGeom prst="rect">
            <a:avLst/>
          </a:prstGeom>
          <a:solidFill>
            <a:srgbClr val="C9A84C"/>
          </a:solidFill>
          <a:ln w="12700">
            <a:solidFill>
              <a:srgbClr val="C9A84C"/>
            </a:solidFill>
            <a:prstDash val="solid"/>
          </a:ln>
        </p:spPr>
        <p:txBody>
          <a:bodyPr/>
          <a:lstStyle/>
          <a:p>
            <a:endParaRPr lang="en-US" dirty="0"/>
          </a:p>
        </p:txBody>
      </p:sp>
      <p:sp>
        <p:nvSpPr>
          <p:cNvPr id="15" name="Text 12"/>
          <p:cNvSpPr/>
          <p:nvPr/>
        </p:nvSpPr>
        <p:spPr>
          <a:xfrm>
            <a:off x="5843016" y="1892808"/>
            <a:ext cx="2990088" cy="1078992"/>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Clean room violations constitute 'gun-jumping' under HSR antitrust rules. The risk is not the intent — it is the document trail. Regulators can cite the violation regardless of whether harm was intended. Penalties can affect deal closing.</a:t>
            </a:r>
            <a:endParaRPr lang="en-US" sz="1000" dirty="0"/>
          </a:p>
        </p:txBody>
      </p:sp>
      <p:sp>
        <p:nvSpPr>
          <p:cNvPr id="16" name="Shape 13"/>
          <p:cNvSpPr/>
          <p:nvPr/>
        </p:nvSpPr>
        <p:spPr>
          <a:xfrm>
            <a:off x="5715000" y="3145536"/>
            <a:ext cx="3246120" cy="1682496"/>
          </a:xfrm>
          <a:prstGeom prst="roundRect">
            <a:avLst>
              <a:gd name="adj" fmla="val 4348"/>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7" name="Text 14"/>
          <p:cNvSpPr/>
          <p:nvPr/>
        </p:nvSpPr>
        <p:spPr>
          <a:xfrm>
            <a:off x="5843016" y="3218688"/>
            <a:ext cx="2990088" cy="320040"/>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IF YOU'RE UNSURE — STOP AND ASK</a:t>
            </a:r>
            <a:endParaRPr lang="en-US" sz="1050" dirty="0"/>
          </a:p>
        </p:txBody>
      </p:sp>
      <p:sp>
        <p:nvSpPr>
          <p:cNvPr id="18" name="Shape 15"/>
          <p:cNvSpPr/>
          <p:nvPr/>
        </p:nvSpPr>
        <p:spPr>
          <a:xfrm>
            <a:off x="5843016" y="3538728"/>
            <a:ext cx="2990088" cy="22860"/>
          </a:xfrm>
          <a:prstGeom prst="rect">
            <a:avLst/>
          </a:prstGeom>
          <a:solidFill>
            <a:srgbClr val="C9A84C"/>
          </a:solidFill>
          <a:ln w="12700">
            <a:solidFill>
              <a:srgbClr val="C9A84C"/>
            </a:solidFill>
            <a:prstDash val="solid"/>
          </a:ln>
        </p:spPr>
        <p:txBody>
          <a:bodyPr/>
          <a:lstStyle/>
          <a:p>
            <a:endParaRPr lang="en-US" dirty="0"/>
          </a:p>
        </p:txBody>
      </p:sp>
      <p:sp>
        <p:nvSpPr>
          <p:cNvPr id="19" name="Text 16"/>
          <p:cNvSpPr/>
          <p:nvPr/>
        </p:nvSpPr>
        <p:spPr>
          <a:xfrm>
            <a:off x="5843016" y="3593592"/>
            <a:ext cx="2990088" cy="1170432"/>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Before accessing any target company system, data, or personnel: contact the IT Lead or Legal. Do not proceed on the assumption that access is permitted. The clean room agreement defines what is in scope — if it is not explicitly in scope, it is out of scope.</a:t>
            </a:r>
            <a:endParaRPr lang="en-US" sz="1000" dirty="0"/>
          </a:p>
        </p:txBody>
      </p:sp>
      <p:sp>
        <p:nvSpPr>
          <p:cNvPr id="20" name="TextBox 19">
            <a:extLst>
              <a:ext uri="{FF2B5EF4-FFF2-40B4-BE49-F238E27FC236}">
                <a16:creationId xmlns:a16="http://schemas.microsoft.com/office/drawing/2014/main" id="{780C2F5A-FCD1-CAFF-D863-AAF1F11D38C5}"/>
              </a:ext>
            </a:extLst>
          </p:cNvPr>
          <p:cNvSpPr txBox="1"/>
          <p:nvPr/>
        </p:nvSpPr>
        <p:spPr>
          <a:xfrm>
            <a:off x="8730344" y="4892908"/>
            <a:ext cx="330926" cy="215444"/>
          </a:xfrm>
          <a:prstGeom prst="rect">
            <a:avLst/>
          </a:prstGeom>
          <a:noFill/>
        </p:spPr>
        <p:txBody>
          <a:bodyPr wrap="square" rtlCol="0">
            <a:spAutoFit/>
          </a:bodyPr>
          <a:lstStyle/>
          <a:p>
            <a:r>
              <a:rPr lang="en-US" sz="800" dirty="0"/>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7374"/>
            <a:ext cx="9144000" cy="5143500"/>
          </a:xfrm>
          <a:prstGeom prst="rect">
            <a:avLst/>
          </a:prstGeom>
          <a:solidFill>
            <a:schemeClr val="tx1"/>
          </a:solidFill>
          <a:ln/>
        </p:spPr>
        <p:txBody>
          <a:bodyPr/>
          <a:lstStyle/>
          <a:p>
            <a:endParaRPr lang="en-US" dirty="0"/>
          </a:p>
        </p:txBody>
      </p:sp>
      <p:sp>
        <p:nvSpPr>
          <p:cNvPr id="3" name="Shape 1"/>
          <p:cNvSpPr/>
          <p:nvPr/>
        </p:nvSpPr>
        <p:spPr>
          <a:xfrm>
            <a:off x="0" y="1389888"/>
            <a:ext cx="9144000" cy="54864"/>
          </a:xfrm>
          <a:prstGeom prst="rect">
            <a:avLst/>
          </a:prstGeom>
          <a:solidFill>
            <a:srgbClr val="C9A84C"/>
          </a:solidFill>
          <a:ln/>
        </p:spPr>
        <p:txBody>
          <a:bodyPr/>
          <a:lstStyle/>
          <a:p>
            <a:endParaRPr lang="en-US" dirty="0"/>
          </a:p>
        </p:txBody>
      </p:sp>
      <p:sp>
        <p:nvSpPr>
          <p:cNvPr id="4" name="Shape 2"/>
          <p:cNvSpPr/>
          <p:nvPr/>
        </p:nvSpPr>
        <p:spPr>
          <a:xfrm>
            <a:off x="0" y="2798064"/>
            <a:ext cx="9144000" cy="54864"/>
          </a:xfrm>
          <a:prstGeom prst="rect">
            <a:avLst/>
          </a:prstGeom>
          <a:solidFill>
            <a:srgbClr val="C9A84C"/>
          </a:solidFill>
          <a:ln/>
        </p:spPr>
        <p:txBody>
          <a:bodyPr/>
          <a:lstStyle/>
          <a:p>
            <a:endParaRPr lang="en-US" dirty="0"/>
          </a:p>
        </p:txBody>
      </p:sp>
      <p:sp>
        <p:nvSpPr>
          <p:cNvPr id="5" name="Text 3"/>
          <p:cNvSpPr/>
          <p:nvPr/>
        </p:nvSpPr>
        <p:spPr>
          <a:xfrm>
            <a:off x="0" y="1312818"/>
            <a:ext cx="9144000" cy="1188720"/>
          </a:xfrm>
          <a:prstGeom prst="rect">
            <a:avLst/>
          </a:prstGeom>
          <a:noFill/>
          <a:ln/>
        </p:spPr>
        <p:txBody>
          <a:bodyPr wrap="square" rtlCol="0" anchor="ctr"/>
          <a:lstStyle/>
          <a:p>
            <a:pPr marL="0" indent="0" algn="ctr">
              <a:buNone/>
            </a:pPr>
            <a:r>
              <a:rPr lang="en-US" sz="4800" b="1" i="1" kern="0" spc="800" dirty="0">
                <a:solidFill>
                  <a:srgbClr val="C9A84C"/>
                </a:solidFill>
                <a:latin typeface="Cambria" pitchFamily="34" charset="0"/>
                <a:ea typeface="Cambria" pitchFamily="34" charset="-122"/>
                <a:cs typeface="Cambria" pitchFamily="34" charset="-120"/>
              </a:rPr>
              <a:t>100-DAY </a:t>
            </a:r>
            <a:r>
              <a:rPr lang="en-US" sz="4800" b="1" kern="0" spc="1000" dirty="0">
                <a:solidFill>
                  <a:srgbClr val="FFFFFF"/>
                </a:solidFill>
                <a:latin typeface="Cambria" pitchFamily="34" charset="0"/>
                <a:ea typeface="Cambria" pitchFamily="34" charset="-122"/>
                <a:cs typeface="Cambria" pitchFamily="34" charset="-120"/>
              </a:rPr>
              <a:t>ADVISORS</a:t>
            </a:r>
            <a:endParaRPr lang="en-US" sz="4800" dirty="0"/>
          </a:p>
        </p:txBody>
      </p:sp>
      <p:sp>
        <p:nvSpPr>
          <p:cNvPr id="6" name="Text 4"/>
          <p:cNvSpPr/>
          <p:nvPr/>
        </p:nvSpPr>
        <p:spPr>
          <a:xfrm>
            <a:off x="0" y="2304288"/>
            <a:ext cx="9144000" cy="384048"/>
          </a:xfrm>
          <a:prstGeom prst="rect">
            <a:avLst/>
          </a:prstGeom>
          <a:noFill/>
          <a:ln/>
        </p:spPr>
        <p:txBody>
          <a:bodyPr wrap="square" rtlCol="0" anchor="ctr"/>
          <a:lstStyle/>
          <a:p>
            <a:pPr marL="0" indent="0" algn="ctr">
              <a:buNone/>
            </a:pPr>
            <a:r>
              <a:rPr lang="en-US" sz="2800" i="1" dirty="0">
                <a:solidFill>
                  <a:srgbClr val="FFFFFF"/>
                </a:solidFill>
                <a:latin typeface="Calibri" pitchFamily="34" charset="0"/>
                <a:ea typeface="Calibri" pitchFamily="34" charset="-122"/>
                <a:cs typeface="Calibri" pitchFamily="34" charset="-120"/>
              </a:rPr>
              <a:t>Accelerating M&amp;A Integrations</a:t>
            </a:r>
            <a:endParaRPr lang="en-US" sz="2800" dirty="0"/>
          </a:p>
        </p:txBody>
      </p:sp>
      <p:sp>
        <p:nvSpPr>
          <p:cNvPr id="7" name="Text 5"/>
          <p:cNvSpPr/>
          <p:nvPr/>
        </p:nvSpPr>
        <p:spPr>
          <a:xfrm>
            <a:off x="0" y="2944368"/>
            <a:ext cx="9144000" cy="384048"/>
          </a:xfrm>
          <a:prstGeom prst="rect">
            <a:avLst/>
          </a:prstGeom>
          <a:noFill/>
          <a:ln/>
        </p:spPr>
        <p:txBody>
          <a:bodyPr wrap="square" rtlCol="0" anchor="ctr"/>
          <a:lstStyle/>
          <a:p>
            <a:pPr marL="0" indent="0" algn="ctr">
              <a:buNone/>
            </a:pPr>
            <a:r>
              <a:rPr lang="en-US" sz="1400" b="1" dirty="0">
                <a:solidFill>
                  <a:srgbClr val="C9A84C"/>
                </a:solidFill>
                <a:latin typeface="Calibri" pitchFamily="34" charset="0"/>
                <a:ea typeface="Calibri" pitchFamily="34" charset="-122"/>
                <a:cs typeface="Calibri" pitchFamily="34" charset="-120"/>
              </a:rPr>
              <a:t>MandAPlaybook.com</a:t>
            </a:r>
            <a:endParaRPr lang="en-US" sz="1400" dirty="0"/>
          </a:p>
        </p:txBody>
      </p:sp>
      <p:sp>
        <p:nvSpPr>
          <p:cNvPr id="8" name="Text 6"/>
          <p:cNvSpPr/>
          <p:nvPr/>
        </p:nvSpPr>
        <p:spPr>
          <a:xfrm>
            <a:off x="0" y="3337560"/>
            <a:ext cx="9144000" cy="320040"/>
          </a:xfrm>
          <a:prstGeom prst="rect">
            <a:avLst/>
          </a:prstGeom>
          <a:noFill/>
          <a:ln/>
        </p:spPr>
        <p:txBody>
          <a:bodyPr wrap="square" rtlCol="0" anchor="ctr"/>
          <a:lstStyle/>
          <a:p>
            <a:pPr marL="0" indent="0" algn="ctr">
              <a:buNone/>
            </a:pPr>
            <a:r>
              <a:rPr lang="en-US" sz="1200" dirty="0">
                <a:solidFill>
                  <a:srgbClr val="AABBCC"/>
                </a:solidFill>
                <a:latin typeface="Calibri" pitchFamily="34" charset="0"/>
                <a:ea typeface="Calibri" pitchFamily="34" charset="-122"/>
                <a:cs typeface="Calibri" pitchFamily="34" charset="-120"/>
              </a:rPr>
              <a:t>inquiries@MandAPlaybook.com</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VALUE DRIVERS</a:t>
            </a:r>
            <a:endParaRPr lang="en-US" sz="2000" dirty="0"/>
          </a:p>
        </p:txBody>
      </p:sp>
      <p:sp>
        <p:nvSpPr>
          <p:cNvPr id="7" name="Text 4"/>
          <p:cNvSpPr/>
          <p:nvPr/>
        </p:nvSpPr>
        <p:spPr>
          <a:xfrm>
            <a:off x="365760" y="1024128"/>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Why this integration matters — and what it must deliver</a:t>
            </a:r>
            <a:endParaRPr lang="en-US" sz="1300" dirty="0"/>
          </a:p>
        </p:txBody>
      </p:sp>
      <p:sp>
        <p:nvSpPr>
          <p:cNvPr id="8" name="Shape 5"/>
          <p:cNvSpPr/>
          <p:nvPr/>
        </p:nvSpPr>
        <p:spPr>
          <a:xfrm>
            <a:off x="320040" y="1463040"/>
            <a:ext cx="4297680" cy="1115568"/>
          </a:xfrm>
          <a:prstGeom prst="roundRect">
            <a:avLst>
              <a:gd name="adj" fmla="val 655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9" name="Text 6"/>
          <p:cNvSpPr/>
          <p:nvPr/>
        </p:nvSpPr>
        <p:spPr>
          <a:xfrm>
            <a:off x="457200" y="1554480"/>
            <a:ext cx="4023360" cy="347472"/>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Cost Synergy Realization</a:t>
            </a:r>
            <a:endParaRPr lang="en-US" sz="1100" dirty="0"/>
          </a:p>
        </p:txBody>
      </p:sp>
      <p:sp>
        <p:nvSpPr>
          <p:cNvPr id="10" name="Shape 7"/>
          <p:cNvSpPr/>
          <p:nvPr/>
        </p:nvSpPr>
        <p:spPr>
          <a:xfrm>
            <a:off x="457200" y="1901952"/>
            <a:ext cx="4023360" cy="22860"/>
          </a:xfrm>
          <a:prstGeom prst="rect">
            <a:avLst/>
          </a:prstGeom>
          <a:solidFill>
            <a:srgbClr val="C9A84C"/>
          </a:solidFill>
          <a:ln w="12700">
            <a:solidFill>
              <a:srgbClr val="C9A84C"/>
            </a:solidFill>
            <a:prstDash val="solid"/>
          </a:ln>
        </p:spPr>
        <p:txBody>
          <a:bodyPr/>
          <a:lstStyle/>
          <a:p>
            <a:endParaRPr lang="en-US" dirty="0"/>
          </a:p>
        </p:txBody>
      </p:sp>
      <p:sp>
        <p:nvSpPr>
          <p:cNvPr id="11" name="Text 8"/>
          <p:cNvSpPr/>
          <p:nvPr/>
        </p:nvSpPr>
        <p:spPr>
          <a:xfrm>
            <a:off x="457200" y="1965960"/>
            <a:ext cx="4114800" cy="475488"/>
          </a:xfrm>
          <a:prstGeom prst="rect">
            <a:avLst/>
          </a:prstGeom>
          <a:noFill/>
          <a:ln/>
        </p:spPr>
        <p:txBody>
          <a:bodyPr wrap="square" rtlCol="0" anchor="t"/>
          <a:lstStyle/>
          <a:p>
            <a:pPr marL="0" indent="0">
              <a:buNone/>
            </a:pPr>
            <a:r>
              <a:rPr lang="en-US" sz="1100" dirty="0">
                <a:solidFill>
                  <a:srgbClr val="1A2A3A"/>
                </a:solidFill>
                <a:latin typeface="Calibri" pitchFamily="34" charset="0"/>
                <a:ea typeface="Calibri" pitchFamily="34" charset="-122"/>
                <a:cs typeface="Calibri" pitchFamily="34" charset="-120"/>
              </a:rPr>
              <a:t>Eliminating duplicate SaaS subscriptions, rationalizing overlapping infrastructure, and consolidating vendor contracts unlocks $675K in targeted annual IT savings.</a:t>
            </a:r>
            <a:endParaRPr lang="en-US" sz="1100" dirty="0"/>
          </a:p>
        </p:txBody>
      </p:sp>
      <p:sp>
        <p:nvSpPr>
          <p:cNvPr id="12" name="Shape 9"/>
          <p:cNvSpPr/>
          <p:nvPr/>
        </p:nvSpPr>
        <p:spPr>
          <a:xfrm>
            <a:off x="320040" y="2688770"/>
            <a:ext cx="4297680" cy="1115568"/>
          </a:xfrm>
          <a:prstGeom prst="roundRect">
            <a:avLst>
              <a:gd name="adj" fmla="val 655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3" name="Text 10"/>
          <p:cNvSpPr/>
          <p:nvPr/>
        </p:nvSpPr>
        <p:spPr>
          <a:xfrm>
            <a:off x="457200" y="2780210"/>
            <a:ext cx="4023360" cy="347472"/>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Revenue Enablement</a:t>
            </a:r>
            <a:endParaRPr lang="en-US" sz="1100" dirty="0"/>
          </a:p>
        </p:txBody>
      </p:sp>
      <p:sp>
        <p:nvSpPr>
          <p:cNvPr id="14" name="Shape 11"/>
          <p:cNvSpPr/>
          <p:nvPr/>
        </p:nvSpPr>
        <p:spPr>
          <a:xfrm>
            <a:off x="457200" y="3127682"/>
            <a:ext cx="4023360" cy="22860"/>
          </a:xfrm>
          <a:prstGeom prst="rect">
            <a:avLst/>
          </a:prstGeom>
          <a:solidFill>
            <a:srgbClr val="C9A84C"/>
          </a:solidFill>
          <a:ln w="12700">
            <a:solidFill>
              <a:srgbClr val="C9A84C"/>
            </a:solidFill>
            <a:prstDash val="solid"/>
          </a:ln>
        </p:spPr>
        <p:txBody>
          <a:bodyPr/>
          <a:lstStyle/>
          <a:p>
            <a:endParaRPr lang="en-US" dirty="0"/>
          </a:p>
        </p:txBody>
      </p:sp>
      <p:sp>
        <p:nvSpPr>
          <p:cNvPr id="15" name="Text 12"/>
          <p:cNvSpPr/>
          <p:nvPr/>
        </p:nvSpPr>
        <p:spPr>
          <a:xfrm>
            <a:off x="457200" y="3191690"/>
            <a:ext cx="4114800" cy="475488"/>
          </a:xfrm>
          <a:prstGeom prst="rect">
            <a:avLst/>
          </a:prstGeom>
          <a:noFill/>
          <a:ln/>
        </p:spPr>
        <p:txBody>
          <a:bodyPr wrap="square" rtlCol="0" anchor="t"/>
          <a:lstStyle/>
          <a:p>
            <a:pPr marL="0" indent="0">
              <a:buNone/>
            </a:pPr>
            <a:r>
              <a:rPr lang="en-US" sz="1100" dirty="0">
                <a:solidFill>
                  <a:srgbClr val="1A2A3A"/>
                </a:solidFill>
                <a:latin typeface="Calibri" pitchFamily="34" charset="0"/>
                <a:ea typeface="Calibri" pitchFamily="34" charset="-122"/>
                <a:cs typeface="Calibri" pitchFamily="34" charset="-120"/>
              </a:rPr>
              <a:t>IT integration enables the revenue bridge — unified CRM, integrated product data, and combined sales tools allow cross-sell and upsell motions that neither company could execute independently.</a:t>
            </a:r>
            <a:endParaRPr lang="en-US" sz="1100" dirty="0"/>
          </a:p>
        </p:txBody>
      </p:sp>
      <p:sp>
        <p:nvSpPr>
          <p:cNvPr id="16" name="Shape 13"/>
          <p:cNvSpPr/>
          <p:nvPr/>
        </p:nvSpPr>
        <p:spPr>
          <a:xfrm>
            <a:off x="320040" y="3914500"/>
            <a:ext cx="4297680" cy="1115568"/>
          </a:xfrm>
          <a:prstGeom prst="roundRect">
            <a:avLst>
              <a:gd name="adj" fmla="val 655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7" name="Text 14"/>
          <p:cNvSpPr/>
          <p:nvPr/>
        </p:nvSpPr>
        <p:spPr>
          <a:xfrm>
            <a:off x="457200" y="4005940"/>
            <a:ext cx="4023360" cy="347472"/>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Compliance &amp; Risk Reduction</a:t>
            </a:r>
            <a:endParaRPr lang="en-US" sz="1100" dirty="0"/>
          </a:p>
        </p:txBody>
      </p:sp>
      <p:sp>
        <p:nvSpPr>
          <p:cNvPr id="18" name="Shape 15"/>
          <p:cNvSpPr/>
          <p:nvPr/>
        </p:nvSpPr>
        <p:spPr>
          <a:xfrm>
            <a:off x="457200" y="4353412"/>
            <a:ext cx="4023360" cy="22860"/>
          </a:xfrm>
          <a:prstGeom prst="rect">
            <a:avLst/>
          </a:prstGeom>
          <a:solidFill>
            <a:srgbClr val="C9A84C"/>
          </a:solidFill>
          <a:ln w="12700">
            <a:solidFill>
              <a:srgbClr val="C9A84C"/>
            </a:solidFill>
            <a:prstDash val="solid"/>
          </a:ln>
        </p:spPr>
        <p:txBody>
          <a:bodyPr/>
          <a:lstStyle/>
          <a:p>
            <a:endParaRPr lang="en-US" dirty="0"/>
          </a:p>
        </p:txBody>
      </p:sp>
      <p:sp>
        <p:nvSpPr>
          <p:cNvPr id="19" name="Text 16"/>
          <p:cNvSpPr/>
          <p:nvPr/>
        </p:nvSpPr>
        <p:spPr>
          <a:xfrm>
            <a:off x="457200" y="4417420"/>
            <a:ext cx="4114800" cy="475488"/>
          </a:xfrm>
          <a:prstGeom prst="rect">
            <a:avLst/>
          </a:prstGeom>
          <a:noFill/>
          <a:ln/>
        </p:spPr>
        <p:txBody>
          <a:bodyPr wrap="square" rtlCol="0" anchor="t"/>
          <a:lstStyle/>
          <a:p>
            <a:pPr marL="0" indent="0">
              <a:buNone/>
            </a:pPr>
            <a:r>
              <a:rPr lang="en-US" sz="1100" dirty="0">
                <a:solidFill>
                  <a:srgbClr val="1A2A3A"/>
                </a:solidFill>
                <a:latin typeface="Calibri" pitchFamily="34" charset="0"/>
                <a:ea typeface="Calibri" pitchFamily="34" charset="-122"/>
                <a:cs typeface="Calibri" pitchFamily="34" charset="-120"/>
              </a:rPr>
              <a:t>Remediating security vulnerabilities, unifying compliance certifications, and establishing unified data governance reduces exposure from Day 1.</a:t>
            </a:r>
            <a:endParaRPr lang="en-US" sz="1100" dirty="0"/>
          </a:p>
        </p:txBody>
      </p:sp>
      <p:sp>
        <p:nvSpPr>
          <p:cNvPr id="20" name="Shape 17"/>
          <p:cNvSpPr/>
          <p:nvPr/>
        </p:nvSpPr>
        <p:spPr>
          <a:xfrm>
            <a:off x="4846320" y="1463040"/>
            <a:ext cx="4297680" cy="1115568"/>
          </a:xfrm>
          <a:prstGeom prst="roundRect">
            <a:avLst>
              <a:gd name="adj" fmla="val 655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1" name="Text 18"/>
          <p:cNvSpPr/>
          <p:nvPr/>
        </p:nvSpPr>
        <p:spPr>
          <a:xfrm>
            <a:off x="4983480" y="1554480"/>
            <a:ext cx="4023360" cy="347472"/>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Combined Technology Capability</a:t>
            </a:r>
            <a:endParaRPr lang="en-US" sz="1100" dirty="0"/>
          </a:p>
        </p:txBody>
      </p:sp>
      <p:sp>
        <p:nvSpPr>
          <p:cNvPr id="22" name="Shape 19"/>
          <p:cNvSpPr/>
          <p:nvPr/>
        </p:nvSpPr>
        <p:spPr>
          <a:xfrm>
            <a:off x="4983480" y="1901952"/>
            <a:ext cx="4023360" cy="22860"/>
          </a:xfrm>
          <a:prstGeom prst="rect">
            <a:avLst/>
          </a:prstGeom>
          <a:solidFill>
            <a:srgbClr val="C9A84C"/>
          </a:solidFill>
          <a:ln w="12700">
            <a:solidFill>
              <a:srgbClr val="C9A84C"/>
            </a:solidFill>
            <a:prstDash val="solid"/>
          </a:ln>
        </p:spPr>
        <p:txBody>
          <a:bodyPr/>
          <a:lstStyle/>
          <a:p>
            <a:endParaRPr lang="en-US" dirty="0"/>
          </a:p>
        </p:txBody>
      </p:sp>
      <p:sp>
        <p:nvSpPr>
          <p:cNvPr id="23" name="Text 20"/>
          <p:cNvSpPr/>
          <p:nvPr/>
        </p:nvSpPr>
        <p:spPr>
          <a:xfrm>
            <a:off x="4983480" y="1965960"/>
            <a:ext cx="4023360" cy="475488"/>
          </a:xfrm>
          <a:prstGeom prst="rect">
            <a:avLst/>
          </a:prstGeom>
          <a:noFill/>
          <a:ln/>
        </p:spPr>
        <p:txBody>
          <a:bodyPr wrap="square" rtlCol="0" anchor="t"/>
          <a:lstStyle/>
          <a:p>
            <a:pPr marL="0" indent="0">
              <a:buNone/>
            </a:pPr>
            <a:r>
              <a:rPr lang="en-US" sz="1100" dirty="0">
                <a:solidFill>
                  <a:srgbClr val="1A2A3A"/>
                </a:solidFill>
                <a:latin typeface="Calibri" pitchFamily="34" charset="0"/>
                <a:ea typeface="Calibri" pitchFamily="34" charset="-122"/>
                <a:cs typeface="Calibri" pitchFamily="34" charset="-120"/>
              </a:rPr>
              <a:t>Merging two IT estates creates a platform stronger than either alone: broader cloud coverage, deeper security posture, and a unified application portfolio built for the combined entity's scale.</a:t>
            </a:r>
            <a:endParaRPr lang="en-US" sz="1100" dirty="0"/>
          </a:p>
        </p:txBody>
      </p:sp>
      <p:sp>
        <p:nvSpPr>
          <p:cNvPr id="24" name="Shape 21"/>
          <p:cNvSpPr/>
          <p:nvPr/>
        </p:nvSpPr>
        <p:spPr>
          <a:xfrm>
            <a:off x="4846320" y="2688770"/>
            <a:ext cx="4297680" cy="1115568"/>
          </a:xfrm>
          <a:prstGeom prst="roundRect">
            <a:avLst>
              <a:gd name="adj" fmla="val 655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5" name="Text 22"/>
          <p:cNvSpPr/>
          <p:nvPr/>
        </p:nvSpPr>
        <p:spPr>
          <a:xfrm>
            <a:off x="4983480" y="2780210"/>
            <a:ext cx="4023360" cy="347472"/>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Operational Continuity</a:t>
            </a:r>
            <a:endParaRPr lang="en-US" sz="1100" dirty="0"/>
          </a:p>
        </p:txBody>
      </p:sp>
      <p:sp>
        <p:nvSpPr>
          <p:cNvPr id="26" name="Shape 23"/>
          <p:cNvSpPr/>
          <p:nvPr/>
        </p:nvSpPr>
        <p:spPr>
          <a:xfrm>
            <a:off x="4983480" y="3127682"/>
            <a:ext cx="4023360" cy="22860"/>
          </a:xfrm>
          <a:prstGeom prst="rect">
            <a:avLst/>
          </a:prstGeom>
          <a:solidFill>
            <a:srgbClr val="C9A84C"/>
          </a:solidFill>
          <a:ln w="12700">
            <a:solidFill>
              <a:srgbClr val="C9A84C"/>
            </a:solidFill>
            <a:prstDash val="solid"/>
          </a:ln>
        </p:spPr>
        <p:txBody>
          <a:bodyPr/>
          <a:lstStyle/>
          <a:p>
            <a:endParaRPr lang="en-US" dirty="0"/>
          </a:p>
        </p:txBody>
      </p:sp>
      <p:sp>
        <p:nvSpPr>
          <p:cNvPr id="27" name="Text 24"/>
          <p:cNvSpPr/>
          <p:nvPr/>
        </p:nvSpPr>
        <p:spPr>
          <a:xfrm>
            <a:off x="4983480" y="3191690"/>
            <a:ext cx="4023360" cy="475488"/>
          </a:xfrm>
          <a:prstGeom prst="rect">
            <a:avLst/>
          </a:prstGeom>
          <a:noFill/>
          <a:ln/>
        </p:spPr>
        <p:txBody>
          <a:bodyPr wrap="square" rtlCol="0" anchor="t"/>
          <a:lstStyle/>
          <a:p>
            <a:pPr marL="0" indent="0">
              <a:buNone/>
            </a:pPr>
            <a:r>
              <a:rPr lang="en-US" sz="1100" dirty="0">
                <a:solidFill>
                  <a:srgbClr val="1A2A3A"/>
                </a:solidFill>
                <a:latin typeface="Calibri" pitchFamily="34" charset="0"/>
                <a:ea typeface="Calibri" pitchFamily="34" charset="-122"/>
                <a:cs typeface="Calibri" pitchFamily="34" charset="-120"/>
              </a:rPr>
              <a:t>Keeping the business running without disruption during the transition protects existing revenue, customer trust, and employee productivity — every day of IT instability has a measurable cost.</a:t>
            </a:r>
            <a:endParaRPr lang="en-US" sz="1100" dirty="0"/>
          </a:p>
        </p:txBody>
      </p:sp>
      <p:sp>
        <p:nvSpPr>
          <p:cNvPr id="29" name="TextBox 28">
            <a:extLst>
              <a:ext uri="{FF2B5EF4-FFF2-40B4-BE49-F238E27FC236}">
                <a16:creationId xmlns:a16="http://schemas.microsoft.com/office/drawing/2014/main" id="{E271CFD0-22FE-85D9-07C3-BFDD5DE4D989}"/>
              </a:ext>
            </a:extLst>
          </p:cNvPr>
          <p:cNvSpPr txBox="1"/>
          <p:nvPr/>
        </p:nvSpPr>
        <p:spPr>
          <a:xfrm>
            <a:off x="8778240" y="4892908"/>
            <a:ext cx="228600" cy="215444"/>
          </a:xfrm>
          <a:prstGeom prst="rect">
            <a:avLst/>
          </a:prstGeom>
          <a:noFill/>
        </p:spPr>
        <p:txBody>
          <a:bodyPr wrap="square" rtlCol="0">
            <a:spAutoFit/>
          </a:bodyPr>
          <a:lstStyle/>
          <a:p>
            <a:r>
              <a:rPr lang="en-US" sz="800" dirty="0"/>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SUCCESS METRICS</a:t>
            </a:r>
            <a:endParaRPr lang="en-US" sz="2000" dirty="0"/>
          </a:p>
        </p:txBody>
      </p:sp>
      <p:sp>
        <p:nvSpPr>
          <p:cNvPr id="6" name="Text 3"/>
          <p:cNvSpPr/>
          <p:nvPr/>
        </p:nvSpPr>
        <p:spPr>
          <a:xfrm>
            <a:off x="0" y="4892040"/>
            <a:ext cx="9144000" cy="256032"/>
          </a:xfrm>
          <a:prstGeom prst="rect">
            <a:avLst/>
          </a:prstGeom>
          <a:noFill/>
          <a:ln/>
        </p:spPr>
        <p:txBody>
          <a:bodyPr wrap="square" rtlCol="0" anchor="ctr"/>
          <a:lstStyle/>
          <a:p>
            <a:pPr marL="0" indent="0" algn="ctr">
              <a:buNone/>
            </a:pPr>
            <a:r>
              <a:rPr lang="en-US" sz="800" dirty="0">
                <a:solidFill>
                  <a:srgbClr val="6B7E92"/>
                </a:solidFill>
                <a:latin typeface="Calibri" pitchFamily="34" charset="0"/>
                <a:ea typeface="Calibri" pitchFamily="34" charset="-122"/>
                <a:cs typeface="Calibri" pitchFamily="34" charset="-120"/>
              </a:rPr>
              <a:t>© Copyright 100-Day Advisors  |  IT Integration Kickoff  </a:t>
            </a:r>
            <a:endParaRPr lang="en-US" sz="800" dirty="0"/>
          </a:p>
        </p:txBody>
      </p:sp>
      <p:sp>
        <p:nvSpPr>
          <p:cNvPr id="7" name="Text 4"/>
          <p:cNvSpPr/>
          <p:nvPr/>
        </p:nvSpPr>
        <p:spPr>
          <a:xfrm>
            <a:off x="365760" y="1024128"/>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How we will know the integration is working — tracked weekly by IT Lead and reported to IMO</a:t>
            </a:r>
            <a:endParaRPr lang="en-US" sz="1300" dirty="0"/>
          </a:p>
        </p:txBody>
      </p:sp>
      <p:sp>
        <p:nvSpPr>
          <p:cNvPr id="8" name="Shape 5"/>
          <p:cNvSpPr/>
          <p:nvPr/>
        </p:nvSpPr>
        <p:spPr>
          <a:xfrm>
            <a:off x="320040" y="1444752"/>
            <a:ext cx="4251960" cy="1554480"/>
          </a:xfrm>
          <a:prstGeom prst="roundRect">
            <a:avLst>
              <a:gd name="adj" fmla="val 4706"/>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9" name="Text 6"/>
          <p:cNvSpPr/>
          <p:nvPr/>
        </p:nvSpPr>
        <p:spPr>
          <a:xfrm>
            <a:off x="457200" y="1517904"/>
            <a:ext cx="3977640" cy="347472"/>
          </a:xfrm>
          <a:prstGeom prst="rect">
            <a:avLst/>
          </a:prstGeom>
          <a:noFill/>
          <a:ln/>
        </p:spPr>
        <p:txBody>
          <a:bodyPr wrap="square" rtlCol="0" anchor="ctr"/>
          <a:lstStyle/>
          <a:p>
            <a:pPr marL="0" indent="0">
              <a:buNone/>
            </a:pPr>
            <a:r>
              <a:rPr lang="en-US" sz="1200" b="1" dirty="0">
                <a:solidFill>
                  <a:srgbClr val="0D1F3C"/>
                </a:solidFill>
                <a:latin typeface="Cambria" pitchFamily="34" charset="0"/>
                <a:ea typeface="Cambria" pitchFamily="34" charset="-122"/>
                <a:cs typeface="Cambria" pitchFamily="34" charset="-120"/>
              </a:rPr>
              <a:t>Revenue Enablement</a:t>
            </a:r>
            <a:endParaRPr lang="en-US" sz="1200" dirty="0"/>
          </a:p>
        </p:txBody>
      </p:sp>
      <p:sp>
        <p:nvSpPr>
          <p:cNvPr id="10" name="Shape 7"/>
          <p:cNvSpPr/>
          <p:nvPr/>
        </p:nvSpPr>
        <p:spPr>
          <a:xfrm>
            <a:off x="457200" y="1865376"/>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11" name="Text 8"/>
          <p:cNvSpPr/>
          <p:nvPr/>
        </p:nvSpPr>
        <p:spPr>
          <a:xfrm>
            <a:off x="457200" y="1864093"/>
            <a:ext cx="3977640" cy="960120"/>
          </a:xfrm>
          <a:prstGeom prst="rect">
            <a:avLst/>
          </a:prstGeom>
          <a:noFill/>
          <a:ln/>
        </p:spPr>
        <p:txBody>
          <a:bodyPr wrap="square" rtlCol="0" anchor="t"/>
          <a:lstStyle/>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Revenue bridge data pipeline live and reconciled before first combined earnings call</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CRM fully migrated; zero broken opportunity or contact records</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Sales team access to combined product catalog and pricing on Day 1</a:t>
            </a:r>
            <a:endParaRPr lang="en-US" sz="1050" dirty="0"/>
          </a:p>
        </p:txBody>
      </p:sp>
      <p:sp>
        <p:nvSpPr>
          <p:cNvPr id="12" name="Shape 9"/>
          <p:cNvSpPr/>
          <p:nvPr/>
        </p:nvSpPr>
        <p:spPr>
          <a:xfrm>
            <a:off x="4800600" y="1444752"/>
            <a:ext cx="4251960" cy="1554480"/>
          </a:xfrm>
          <a:prstGeom prst="roundRect">
            <a:avLst>
              <a:gd name="adj" fmla="val 4706"/>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3" name="Text 10"/>
          <p:cNvSpPr/>
          <p:nvPr/>
        </p:nvSpPr>
        <p:spPr>
          <a:xfrm>
            <a:off x="4937760" y="1517904"/>
            <a:ext cx="3977640" cy="347472"/>
          </a:xfrm>
          <a:prstGeom prst="rect">
            <a:avLst/>
          </a:prstGeom>
          <a:noFill/>
          <a:ln/>
        </p:spPr>
        <p:txBody>
          <a:bodyPr wrap="square" rtlCol="0" anchor="ctr"/>
          <a:lstStyle/>
          <a:p>
            <a:pPr marL="0" indent="0">
              <a:buNone/>
            </a:pPr>
            <a:r>
              <a:rPr lang="en-US" sz="1200" b="1" dirty="0">
                <a:solidFill>
                  <a:srgbClr val="0D1F3C"/>
                </a:solidFill>
                <a:latin typeface="Cambria" pitchFamily="34" charset="0"/>
                <a:ea typeface="Cambria" pitchFamily="34" charset="-122"/>
                <a:cs typeface="Cambria" pitchFamily="34" charset="-120"/>
              </a:rPr>
              <a:t>Synergy Realization</a:t>
            </a:r>
            <a:endParaRPr lang="en-US" sz="1200" dirty="0"/>
          </a:p>
        </p:txBody>
      </p:sp>
      <p:sp>
        <p:nvSpPr>
          <p:cNvPr id="14" name="Shape 11"/>
          <p:cNvSpPr/>
          <p:nvPr/>
        </p:nvSpPr>
        <p:spPr>
          <a:xfrm>
            <a:off x="4937760" y="1865376"/>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15" name="Text 12"/>
          <p:cNvSpPr/>
          <p:nvPr/>
        </p:nvSpPr>
        <p:spPr>
          <a:xfrm>
            <a:off x="4937760" y="1864093"/>
            <a:ext cx="3977640" cy="960120"/>
          </a:xfrm>
          <a:prstGeom prst="rect">
            <a:avLst/>
          </a:prstGeom>
          <a:noFill/>
          <a:ln/>
        </p:spPr>
        <p:txBody>
          <a:bodyPr wrap="square" rtlCol="0" anchor="t"/>
          <a:lstStyle/>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$675K annual run-rate IT synergies targeted; Phase 1 scorecard published by Day 100</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SaaS contract consolidation tracked contract-by-contract, not in aggregate</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Vendor renegotiation savings confirmed vs. deal model; variances &gt;10% escalated to CFO</a:t>
            </a:r>
            <a:endParaRPr lang="en-US" sz="1050" dirty="0"/>
          </a:p>
        </p:txBody>
      </p:sp>
      <p:sp>
        <p:nvSpPr>
          <p:cNvPr id="16" name="Shape 13"/>
          <p:cNvSpPr/>
          <p:nvPr/>
        </p:nvSpPr>
        <p:spPr>
          <a:xfrm>
            <a:off x="320040" y="3154680"/>
            <a:ext cx="4251960" cy="1554480"/>
          </a:xfrm>
          <a:prstGeom prst="roundRect">
            <a:avLst>
              <a:gd name="adj" fmla="val 4706"/>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7" name="Text 14"/>
          <p:cNvSpPr/>
          <p:nvPr/>
        </p:nvSpPr>
        <p:spPr>
          <a:xfrm>
            <a:off x="457200" y="3227832"/>
            <a:ext cx="3977640" cy="347472"/>
          </a:xfrm>
          <a:prstGeom prst="rect">
            <a:avLst/>
          </a:prstGeom>
          <a:noFill/>
          <a:ln/>
        </p:spPr>
        <p:txBody>
          <a:bodyPr wrap="square" rtlCol="0" anchor="ctr"/>
          <a:lstStyle/>
          <a:p>
            <a:pPr marL="0" indent="0">
              <a:buNone/>
            </a:pPr>
            <a:r>
              <a:rPr lang="en-US" sz="1200" b="1" dirty="0">
                <a:solidFill>
                  <a:srgbClr val="0D1F3C"/>
                </a:solidFill>
                <a:latin typeface="Cambria" pitchFamily="34" charset="0"/>
                <a:ea typeface="Cambria" pitchFamily="34" charset="-122"/>
                <a:cs typeface="Cambria" pitchFamily="34" charset="-120"/>
              </a:rPr>
              <a:t>Customer Retention</a:t>
            </a:r>
            <a:endParaRPr lang="en-US" sz="1200" dirty="0"/>
          </a:p>
        </p:txBody>
      </p:sp>
      <p:sp>
        <p:nvSpPr>
          <p:cNvPr id="18" name="Shape 15"/>
          <p:cNvSpPr/>
          <p:nvPr/>
        </p:nvSpPr>
        <p:spPr>
          <a:xfrm>
            <a:off x="457200" y="3575304"/>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19" name="Text 16"/>
          <p:cNvSpPr/>
          <p:nvPr/>
        </p:nvSpPr>
        <p:spPr>
          <a:xfrm>
            <a:off x="457200" y="3574021"/>
            <a:ext cx="3977640" cy="960120"/>
          </a:xfrm>
          <a:prstGeom prst="rect">
            <a:avLst/>
          </a:prstGeom>
          <a:noFill/>
          <a:ln/>
        </p:spPr>
        <p:txBody>
          <a:bodyPr wrap="square" rtlCol="0" anchor="t"/>
          <a:lstStyle/>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Zero service outages attributable to IT integration activities during transition</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SOC 2 and ISO 27001 certifications re-scoped and confirmed for combined entity before customer inquiry</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Customer-facing systems (CRM, support portal, billing) available Day 1 with 100% uptime SLA</a:t>
            </a:r>
            <a:endParaRPr lang="en-US" sz="1050" dirty="0"/>
          </a:p>
        </p:txBody>
      </p:sp>
      <p:sp>
        <p:nvSpPr>
          <p:cNvPr id="20" name="Shape 17"/>
          <p:cNvSpPr/>
          <p:nvPr/>
        </p:nvSpPr>
        <p:spPr>
          <a:xfrm>
            <a:off x="4800600" y="3154680"/>
            <a:ext cx="4251960" cy="1554480"/>
          </a:xfrm>
          <a:prstGeom prst="roundRect">
            <a:avLst>
              <a:gd name="adj" fmla="val 4706"/>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1" name="Text 18"/>
          <p:cNvSpPr/>
          <p:nvPr/>
        </p:nvSpPr>
        <p:spPr>
          <a:xfrm>
            <a:off x="4937760" y="3227832"/>
            <a:ext cx="3977640" cy="347472"/>
          </a:xfrm>
          <a:prstGeom prst="rect">
            <a:avLst/>
          </a:prstGeom>
          <a:noFill/>
          <a:ln/>
        </p:spPr>
        <p:txBody>
          <a:bodyPr wrap="square" rtlCol="0" anchor="ctr"/>
          <a:lstStyle/>
          <a:p>
            <a:pPr marL="0" indent="0">
              <a:buNone/>
            </a:pPr>
            <a:r>
              <a:rPr lang="en-US" sz="1200" b="1" dirty="0">
                <a:solidFill>
                  <a:srgbClr val="0D1F3C"/>
                </a:solidFill>
                <a:latin typeface="Cambria" pitchFamily="34" charset="0"/>
                <a:ea typeface="Cambria" pitchFamily="34" charset="-122"/>
                <a:cs typeface="Cambria" pitchFamily="34" charset="-120"/>
              </a:rPr>
              <a:t>Employee Continuity</a:t>
            </a:r>
            <a:endParaRPr lang="en-US" sz="1200" dirty="0"/>
          </a:p>
        </p:txBody>
      </p:sp>
      <p:sp>
        <p:nvSpPr>
          <p:cNvPr id="22" name="Shape 19"/>
          <p:cNvSpPr/>
          <p:nvPr/>
        </p:nvSpPr>
        <p:spPr>
          <a:xfrm>
            <a:off x="4937760" y="3575304"/>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23" name="Text 20"/>
          <p:cNvSpPr/>
          <p:nvPr/>
        </p:nvSpPr>
        <p:spPr>
          <a:xfrm>
            <a:off x="4937760" y="3574021"/>
            <a:ext cx="3977640" cy="960120"/>
          </a:xfrm>
          <a:prstGeom prst="rect">
            <a:avLst/>
          </a:prstGeom>
          <a:noFill/>
          <a:ln/>
        </p:spPr>
        <p:txBody>
          <a:bodyPr wrap="square" rtlCol="0" anchor="t"/>
          <a:lstStyle/>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100% of acquired employees have Minimum Viable Access (email, VPN, core apps) on Day 1</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IT helpdesk ticket backlog returns to baseline within 5 business days of close</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Employee satisfaction with IT support tracked via pulse survey at Day 30 and Day 60</a:t>
            </a:r>
            <a:endParaRPr lang="en-US" sz="1050" dirty="0"/>
          </a:p>
        </p:txBody>
      </p:sp>
      <p:sp>
        <p:nvSpPr>
          <p:cNvPr id="25" name="TextBox 24">
            <a:extLst>
              <a:ext uri="{FF2B5EF4-FFF2-40B4-BE49-F238E27FC236}">
                <a16:creationId xmlns:a16="http://schemas.microsoft.com/office/drawing/2014/main" id="{5EF9EF60-39B8-4AF5-57C8-431FB6AB86D0}"/>
              </a:ext>
            </a:extLst>
          </p:cNvPr>
          <p:cNvSpPr txBox="1"/>
          <p:nvPr/>
        </p:nvSpPr>
        <p:spPr>
          <a:xfrm>
            <a:off x="8778240" y="4892908"/>
            <a:ext cx="228600" cy="215444"/>
          </a:xfrm>
          <a:prstGeom prst="rect">
            <a:avLst/>
          </a:prstGeom>
          <a:noFill/>
        </p:spPr>
        <p:txBody>
          <a:bodyPr wrap="square" rtlCol="0">
            <a:spAutoFit/>
          </a:bodyPr>
          <a:lstStyle/>
          <a:p>
            <a:r>
              <a:rPr lang="en-US" sz="800" dirty="0"/>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EXTENT OF INTEGRATION</a:t>
            </a:r>
            <a:endParaRPr lang="en-US" sz="2000" dirty="0"/>
          </a:p>
        </p:txBody>
      </p:sp>
      <p:sp>
        <p:nvSpPr>
          <p:cNvPr id="6" name="Text 3"/>
          <p:cNvSpPr/>
          <p:nvPr/>
        </p:nvSpPr>
        <p:spPr>
          <a:xfrm>
            <a:off x="0" y="4892040"/>
            <a:ext cx="9144000" cy="256032"/>
          </a:xfrm>
          <a:prstGeom prst="rect">
            <a:avLst/>
          </a:prstGeom>
          <a:noFill/>
          <a:ln/>
        </p:spPr>
        <p:txBody>
          <a:bodyPr wrap="square" rtlCol="0" anchor="ctr"/>
          <a:lstStyle/>
          <a:p>
            <a:pPr marL="0" indent="0" algn="ctr">
              <a:buNone/>
            </a:pPr>
            <a:r>
              <a:rPr lang="en-US" sz="800" dirty="0">
                <a:solidFill>
                  <a:srgbClr val="6B7E92"/>
                </a:solidFill>
                <a:latin typeface="Calibri" pitchFamily="34" charset="0"/>
                <a:ea typeface="Calibri" pitchFamily="34" charset="-122"/>
                <a:cs typeface="Calibri" pitchFamily="34" charset="-120"/>
              </a:rPr>
              <a:t>© Copyright 100-Day Advisors  |  IT Integration Kickoff  </a:t>
            </a:r>
            <a:endParaRPr lang="en-US" sz="800" dirty="0"/>
          </a:p>
        </p:txBody>
      </p:sp>
      <p:sp>
        <p:nvSpPr>
          <p:cNvPr id="7" name="Text 4"/>
          <p:cNvSpPr/>
          <p:nvPr/>
        </p:nvSpPr>
        <p:spPr>
          <a:xfrm>
            <a:off x="365760" y="1024128"/>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What is being integrated, what is being preserved, and what is being retired</a:t>
            </a:r>
            <a:endParaRPr lang="en-US" sz="1300" dirty="0"/>
          </a:p>
        </p:txBody>
      </p:sp>
      <p:sp>
        <p:nvSpPr>
          <p:cNvPr id="8" name="Shape 5"/>
          <p:cNvSpPr/>
          <p:nvPr/>
        </p:nvSpPr>
        <p:spPr>
          <a:xfrm>
            <a:off x="320040" y="1444752"/>
            <a:ext cx="2743200" cy="3291840"/>
          </a:xfrm>
          <a:prstGeom prst="roundRect">
            <a:avLst>
              <a:gd name="adj" fmla="val 2667"/>
            </a:avLst>
          </a:prstGeom>
          <a:solidFill>
            <a:srgbClr val="0D1F3C"/>
          </a:solidFill>
          <a:ln w="12700">
            <a:solidFill>
              <a:srgbClr val="0D1F3C"/>
            </a:solidFill>
            <a:prstDash val="solid"/>
          </a:ln>
          <a:effectLst>
            <a:outerShdw blurRad="101600" dist="38100" dir="2700000" algn="bl" rotWithShape="0">
              <a:srgbClr val="000000">
                <a:alpha val="13000"/>
              </a:srgbClr>
            </a:outerShdw>
          </a:effectLst>
        </p:spPr>
        <p:txBody>
          <a:bodyPr/>
          <a:lstStyle/>
          <a:p>
            <a:endParaRPr lang="en-US" dirty="0"/>
          </a:p>
        </p:txBody>
      </p:sp>
      <p:sp>
        <p:nvSpPr>
          <p:cNvPr id="9" name="Text 6"/>
          <p:cNvSpPr/>
          <p:nvPr/>
        </p:nvSpPr>
        <p:spPr>
          <a:xfrm>
            <a:off x="429768" y="1536192"/>
            <a:ext cx="2523744" cy="411480"/>
          </a:xfrm>
          <a:prstGeom prst="rect">
            <a:avLst/>
          </a:prstGeom>
          <a:noFill/>
          <a:ln/>
        </p:spPr>
        <p:txBody>
          <a:bodyPr wrap="square" rtlCol="0" anchor="ctr"/>
          <a:lstStyle/>
          <a:p>
            <a:pPr marL="0" indent="0" algn="ctr">
              <a:buNone/>
            </a:pPr>
            <a:r>
              <a:rPr lang="en-US" sz="1100" b="1" kern="0" spc="80" dirty="0">
                <a:solidFill>
                  <a:srgbClr val="F0D080"/>
                </a:solidFill>
                <a:latin typeface="Cambria" pitchFamily="34" charset="0"/>
                <a:ea typeface="Cambria" pitchFamily="34" charset="-122"/>
                <a:cs typeface="Cambria" pitchFamily="34" charset="-120"/>
              </a:rPr>
              <a:t>FULLY INTEGRATE</a:t>
            </a:r>
            <a:endParaRPr lang="en-US" sz="1100" dirty="0"/>
          </a:p>
        </p:txBody>
      </p:sp>
      <p:sp>
        <p:nvSpPr>
          <p:cNvPr id="10" name="Text 7"/>
          <p:cNvSpPr/>
          <p:nvPr/>
        </p:nvSpPr>
        <p:spPr>
          <a:xfrm>
            <a:off x="429768" y="2020824"/>
            <a:ext cx="2523744" cy="2578608"/>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Email and collaboration platforms — single standard, all staff</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Identity and directory services (Active Directory / IAM)</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Network connectivity and WAN</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Security monitoring (SIEM) and threat detection</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IT service management (ITSM) and helpdesk</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Unified acceptable use and IT policies</a:t>
            </a:r>
            <a:endParaRPr lang="en-US" sz="1050" dirty="0"/>
          </a:p>
        </p:txBody>
      </p:sp>
      <p:sp>
        <p:nvSpPr>
          <p:cNvPr id="11" name="Shape 8"/>
          <p:cNvSpPr/>
          <p:nvPr/>
        </p:nvSpPr>
        <p:spPr>
          <a:xfrm>
            <a:off x="3218688" y="1444752"/>
            <a:ext cx="2743200" cy="3291840"/>
          </a:xfrm>
          <a:prstGeom prst="roundRect">
            <a:avLst>
              <a:gd name="adj" fmla="val 2667"/>
            </a:avLst>
          </a:prstGeom>
          <a:solidFill>
            <a:srgbClr val="1A3A5C"/>
          </a:solidFill>
          <a:ln w="12700">
            <a:solidFill>
              <a:srgbClr val="1A3A5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2" name="Text 9"/>
          <p:cNvSpPr/>
          <p:nvPr/>
        </p:nvSpPr>
        <p:spPr>
          <a:xfrm>
            <a:off x="3328416" y="1536192"/>
            <a:ext cx="2523744" cy="411480"/>
          </a:xfrm>
          <a:prstGeom prst="rect">
            <a:avLst/>
          </a:prstGeom>
          <a:noFill/>
          <a:ln/>
        </p:spPr>
        <p:txBody>
          <a:bodyPr wrap="square" rtlCol="0" anchor="ctr"/>
          <a:lstStyle/>
          <a:p>
            <a:pPr marL="0" indent="0" algn="ctr">
              <a:buNone/>
            </a:pPr>
            <a:r>
              <a:rPr lang="en-US" sz="1100" b="1" kern="0" spc="80" dirty="0">
                <a:solidFill>
                  <a:srgbClr val="F0D080"/>
                </a:solidFill>
                <a:latin typeface="Cambria" pitchFamily="34" charset="0"/>
                <a:ea typeface="Cambria" pitchFamily="34" charset="-122"/>
                <a:cs typeface="Cambria" pitchFamily="34" charset="-120"/>
              </a:rPr>
              <a:t>PHASED / SELECTIVE</a:t>
            </a:r>
            <a:endParaRPr lang="en-US" sz="1100" dirty="0"/>
          </a:p>
        </p:txBody>
      </p:sp>
      <p:sp>
        <p:nvSpPr>
          <p:cNvPr id="13" name="Text 10"/>
          <p:cNvSpPr/>
          <p:nvPr/>
        </p:nvSpPr>
        <p:spPr>
          <a:xfrm>
            <a:off x="3328416" y="2020824"/>
            <a:ext cx="2523744" cy="2578608"/>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ERP — evaluate consolidate vs. migrate; decision by Day 14</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CRM — migrate acquired accounts into combined system by Day 30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HRIS / payroll — unified employee data migration Day 1</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Data center footprint — consolidation sequenced after application rationalization</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DevOps toolchain — align standards within 30 days; full merge by Day 100</a:t>
            </a:r>
            <a:endParaRPr lang="en-US" sz="1050" dirty="0"/>
          </a:p>
        </p:txBody>
      </p:sp>
      <p:sp>
        <p:nvSpPr>
          <p:cNvPr id="14" name="Shape 11"/>
          <p:cNvSpPr/>
          <p:nvPr/>
        </p:nvSpPr>
        <p:spPr>
          <a:xfrm>
            <a:off x="6117336" y="1444752"/>
            <a:ext cx="2743200" cy="3291840"/>
          </a:xfrm>
          <a:prstGeom prst="roundRect">
            <a:avLst>
              <a:gd name="adj" fmla="val 2667"/>
            </a:avLst>
          </a:prstGeom>
          <a:solidFill>
            <a:schemeClr val="tx1"/>
          </a:solidFill>
          <a:ln w="12700">
            <a:solidFill>
              <a:srgbClr val="4A6080"/>
            </a:solidFill>
            <a:prstDash val="solid"/>
          </a:ln>
          <a:effectLst>
            <a:outerShdw blurRad="101600" dist="38100" dir="2700000" algn="bl" rotWithShape="0">
              <a:srgbClr val="000000">
                <a:alpha val="13000"/>
              </a:srgbClr>
            </a:outerShdw>
          </a:effectLst>
        </p:spPr>
        <p:txBody>
          <a:bodyPr/>
          <a:lstStyle/>
          <a:p>
            <a:endParaRPr lang="en-US" dirty="0"/>
          </a:p>
        </p:txBody>
      </p:sp>
      <p:sp>
        <p:nvSpPr>
          <p:cNvPr id="15" name="Text 12"/>
          <p:cNvSpPr/>
          <p:nvPr/>
        </p:nvSpPr>
        <p:spPr>
          <a:xfrm>
            <a:off x="6227064" y="1536192"/>
            <a:ext cx="2523744" cy="411480"/>
          </a:xfrm>
          <a:prstGeom prst="rect">
            <a:avLst/>
          </a:prstGeom>
          <a:noFill/>
          <a:ln/>
        </p:spPr>
        <p:txBody>
          <a:bodyPr wrap="square" rtlCol="0" anchor="ctr"/>
          <a:lstStyle/>
          <a:p>
            <a:pPr marL="0" indent="0" algn="ctr">
              <a:buNone/>
            </a:pPr>
            <a:r>
              <a:rPr lang="en-US" sz="1100" b="1" kern="0" spc="80" dirty="0">
                <a:solidFill>
                  <a:srgbClr val="F0D080"/>
                </a:solidFill>
                <a:latin typeface="Cambria" pitchFamily="34" charset="0"/>
                <a:ea typeface="Cambria" pitchFamily="34" charset="-122"/>
                <a:cs typeface="Cambria" pitchFamily="34" charset="-120"/>
              </a:rPr>
              <a:t>OPERATE SEPARATELY / RETIRE</a:t>
            </a:r>
            <a:endParaRPr lang="en-US" sz="1100" dirty="0"/>
          </a:p>
        </p:txBody>
      </p:sp>
      <p:sp>
        <p:nvSpPr>
          <p:cNvPr id="16" name="Text 13"/>
          <p:cNvSpPr/>
          <p:nvPr/>
        </p:nvSpPr>
        <p:spPr>
          <a:xfrm>
            <a:off x="6227064" y="2020824"/>
            <a:ext cx="2523744" cy="2578608"/>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Legacy ticketing tools — retire after ITSM migration confirmed complete</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Redundant SaaS applications — decommission post data migration and validation</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Legacy network connectivity — retired after network convergence at ~Day 78</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Separate compliance programs — unified under combined program by Day 60</a:t>
            </a:r>
            <a:endParaRPr lang="en-US" sz="1050" dirty="0"/>
          </a:p>
        </p:txBody>
      </p:sp>
      <p:sp>
        <p:nvSpPr>
          <p:cNvPr id="18" name="TextBox 17">
            <a:extLst>
              <a:ext uri="{FF2B5EF4-FFF2-40B4-BE49-F238E27FC236}">
                <a16:creationId xmlns:a16="http://schemas.microsoft.com/office/drawing/2014/main" id="{03152069-C856-2316-9E32-99F5E17BF4D5}"/>
              </a:ext>
            </a:extLst>
          </p:cNvPr>
          <p:cNvSpPr txBox="1"/>
          <p:nvPr/>
        </p:nvSpPr>
        <p:spPr>
          <a:xfrm>
            <a:off x="8778240" y="4892908"/>
            <a:ext cx="228600" cy="215444"/>
          </a:xfrm>
          <a:prstGeom prst="rect">
            <a:avLst/>
          </a:prstGeom>
          <a:noFill/>
        </p:spPr>
        <p:txBody>
          <a:bodyPr wrap="square" rtlCol="0">
            <a:spAutoFit/>
          </a:bodyPr>
          <a:lstStyle/>
          <a:p>
            <a:r>
              <a:rPr lang="en-US" sz="800" dirty="0"/>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END STATES — WHAT 'INTEGRATION COMPLETE' LOOKS LIKE</a:t>
            </a:r>
            <a:endParaRPr lang="en-US" sz="2000" dirty="0"/>
          </a:p>
        </p:txBody>
      </p:sp>
      <p:sp>
        <p:nvSpPr>
          <p:cNvPr id="6" name="Text 3"/>
          <p:cNvSpPr/>
          <p:nvPr/>
        </p:nvSpPr>
        <p:spPr>
          <a:xfrm>
            <a:off x="0" y="4892040"/>
            <a:ext cx="9144000" cy="256032"/>
          </a:xfrm>
          <a:prstGeom prst="rect">
            <a:avLst/>
          </a:prstGeom>
          <a:noFill/>
          <a:ln/>
        </p:spPr>
        <p:txBody>
          <a:bodyPr wrap="square" rtlCol="0" anchor="ctr"/>
          <a:lstStyle/>
          <a:p>
            <a:pPr marL="0" indent="0" algn="ctr">
              <a:buNone/>
            </a:pPr>
            <a:r>
              <a:rPr lang="en-US" sz="800" dirty="0">
                <a:solidFill>
                  <a:srgbClr val="6B7E92"/>
                </a:solidFill>
                <a:latin typeface="Calibri" pitchFamily="34" charset="0"/>
                <a:ea typeface="Calibri" pitchFamily="34" charset="-122"/>
                <a:cs typeface="Calibri" pitchFamily="34" charset="-120"/>
              </a:rPr>
              <a:t>© Copyright 100-Day Advisors  |  IT Integration Kickoff  </a:t>
            </a:r>
            <a:endParaRPr lang="en-US" sz="800" dirty="0"/>
          </a:p>
        </p:txBody>
      </p:sp>
      <p:sp>
        <p:nvSpPr>
          <p:cNvPr id="7" name="Text 4"/>
          <p:cNvSpPr/>
          <p:nvPr/>
        </p:nvSpPr>
        <p:spPr>
          <a:xfrm>
            <a:off x="365760" y="1024128"/>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Specific, observable outcomes that signal the IT integration is done — by audience</a:t>
            </a:r>
            <a:endParaRPr lang="en-US" sz="1300" dirty="0"/>
          </a:p>
        </p:txBody>
      </p:sp>
      <p:sp>
        <p:nvSpPr>
          <p:cNvPr id="8" name="Shape 5"/>
          <p:cNvSpPr/>
          <p:nvPr/>
        </p:nvSpPr>
        <p:spPr>
          <a:xfrm>
            <a:off x="320040" y="1444752"/>
            <a:ext cx="4251960" cy="1572768"/>
          </a:xfrm>
          <a:prstGeom prst="roundRect">
            <a:avLst>
              <a:gd name="adj" fmla="val 4651"/>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9" name="Text 6"/>
          <p:cNvSpPr/>
          <p:nvPr/>
        </p:nvSpPr>
        <p:spPr>
          <a:xfrm>
            <a:off x="457200" y="1517904"/>
            <a:ext cx="3977640" cy="329184"/>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FOR SHAREHOLDERS</a:t>
            </a:r>
            <a:endParaRPr lang="en-US" sz="1100" dirty="0"/>
          </a:p>
        </p:txBody>
      </p:sp>
      <p:sp>
        <p:nvSpPr>
          <p:cNvPr id="10" name="Shape 7"/>
          <p:cNvSpPr/>
          <p:nvPr/>
        </p:nvSpPr>
        <p:spPr>
          <a:xfrm>
            <a:off x="457200" y="1847088"/>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11" name="Text 8"/>
          <p:cNvSpPr/>
          <p:nvPr/>
        </p:nvSpPr>
        <p:spPr>
          <a:xfrm>
            <a:off x="457200" y="1911096"/>
            <a:ext cx="3977640" cy="978408"/>
          </a:xfrm>
          <a:prstGeom prst="rect">
            <a:avLst/>
          </a:prstGeom>
          <a:noFill/>
          <a:ln/>
        </p:spPr>
        <p:txBody>
          <a:bodyPr wrap="square" rtlCol="0" anchor="t"/>
          <a:lstStyle/>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$675K annual IT cost synergy run-rate confirmed and published in Day 100 scorecard</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Cost-to-achieve spend within budget; CTA vs. plan variance accepted by CFO</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Combined IT operating model sustainable within BAU budget — no integration carryover costs</a:t>
            </a:r>
            <a:endParaRPr lang="en-US" sz="1050" dirty="0"/>
          </a:p>
        </p:txBody>
      </p:sp>
      <p:sp>
        <p:nvSpPr>
          <p:cNvPr id="12" name="Shape 9"/>
          <p:cNvSpPr/>
          <p:nvPr/>
        </p:nvSpPr>
        <p:spPr>
          <a:xfrm>
            <a:off x="4800600" y="1444752"/>
            <a:ext cx="4251960" cy="1572768"/>
          </a:xfrm>
          <a:prstGeom prst="roundRect">
            <a:avLst>
              <a:gd name="adj" fmla="val 4651"/>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3" name="Text 10"/>
          <p:cNvSpPr/>
          <p:nvPr/>
        </p:nvSpPr>
        <p:spPr>
          <a:xfrm>
            <a:off x="4937760" y="1517904"/>
            <a:ext cx="3977640" cy="329184"/>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FOR CUSTOMERS</a:t>
            </a:r>
            <a:endParaRPr lang="en-US" sz="1100" dirty="0"/>
          </a:p>
        </p:txBody>
      </p:sp>
      <p:sp>
        <p:nvSpPr>
          <p:cNvPr id="14" name="Shape 11"/>
          <p:cNvSpPr/>
          <p:nvPr/>
        </p:nvSpPr>
        <p:spPr>
          <a:xfrm>
            <a:off x="4937760" y="1847088"/>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15" name="Text 12"/>
          <p:cNvSpPr/>
          <p:nvPr/>
        </p:nvSpPr>
        <p:spPr>
          <a:xfrm>
            <a:off x="4937760" y="1911096"/>
            <a:ext cx="3977640" cy="978408"/>
          </a:xfrm>
          <a:prstGeom prst="rect">
            <a:avLst/>
          </a:prstGeom>
          <a:noFill/>
          <a:ln/>
        </p:spPr>
        <p:txBody>
          <a:bodyPr wrap="square" rtlCol="0" anchor="t"/>
          <a:lstStyle/>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Zero service disruption experienced during integration period</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SOC 2 / ISO 27001 certifications confirmed covering combined entity — no lapse in coverage</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Customer-facing systems and support channels fully operational and unified</a:t>
            </a:r>
            <a:endParaRPr lang="en-US" sz="1050" dirty="0"/>
          </a:p>
        </p:txBody>
      </p:sp>
      <p:sp>
        <p:nvSpPr>
          <p:cNvPr id="16" name="Shape 13"/>
          <p:cNvSpPr/>
          <p:nvPr/>
        </p:nvSpPr>
        <p:spPr>
          <a:xfrm>
            <a:off x="320040" y="3163824"/>
            <a:ext cx="4251960" cy="1572768"/>
          </a:xfrm>
          <a:prstGeom prst="roundRect">
            <a:avLst>
              <a:gd name="adj" fmla="val 4651"/>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7" name="Text 14"/>
          <p:cNvSpPr/>
          <p:nvPr/>
        </p:nvSpPr>
        <p:spPr>
          <a:xfrm>
            <a:off x="457200" y="3236976"/>
            <a:ext cx="3977640" cy="329184"/>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FOR VENDORS</a:t>
            </a:r>
            <a:endParaRPr lang="en-US" sz="1100" dirty="0"/>
          </a:p>
        </p:txBody>
      </p:sp>
      <p:sp>
        <p:nvSpPr>
          <p:cNvPr id="18" name="Shape 15"/>
          <p:cNvSpPr/>
          <p:nvPr/>
        </p:nvSpPr>
        <p:spPr>
          <a:xfrm>
            <a:off x="457200" y="3566160"/>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19" name="Text 16"/>
          <p:cNvSpPr/>
          <p:nvPr/>
        </p:nvSpPr>
        <p:spPr>
          <a:xfrm>
            <a:off x="457200" y="3630168"/>
            <a:ext cx="3977640" cy="978408"/>
          </a:xfrm>
          <a:prstGeom prst="rect">
            <a:avLst/>
          </a:prstGeom>
          <a:noFill/>
          <a:ln/>
        </p:spPr>
        <p:txBody>
          <a:bodyPr wrap="square" rtlCol="0" anchor="t"/>
          <a:lstStyle/>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All change-of-control clauses resolved; no contracts in default or emergency renegotiation</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Vendor consolidation roadmap executed; combined entity operating on rationalized contracts</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IT vendor relationships transitioned from two contacts to one combined entity relationship</a:t>
            </a:r>
            <a:endParaRPr lang="en-US" sz="1050" dirty="0"/>
          </a:p>
        </p:txBody>
      </p:sp>
      <p:sp>
        <p:nvSpPr>
          <p:cNvPr id="20" name="Shape 17"/>
          <p:cNvSpPr/>
          <p:nvPr/>
        </p:nvSpPr>
        <p:spPr>
          <a:xfrm>
            <a:off x="4800600" y="3163824"/>
            <a:ext cx="4251960" cy="1572768"/>
          </a:xfrm>
          <a:prstGeom prst="roundRect">
            <a:avLst>
              <a:gd name="adj" fmla="val 4651"/>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1" name="Text 18"/>
          <p:cNvSpPr/>
          <p:nvPr/>
        </p:nvSpPr>
        <p:spPr>
          <a:xfrm>
            <a:off x="4937760" y="3236976"/>
            <a:ext cx="3977640" cy="329184"/>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FOR EMPLOYEES</a:t>
            </a:r>
            <a:endParaRPr lang="en-US" sz="1100" dirty="0"/>
          </a:p>
        </p:txBody>
      </p:sp>
      <p:sp>
        <p:nvSpPr>
          <p:cNvPr id="22" name="Shape 19"/>
          <p:cNvSpPr/>
          <p:nvPr/>
        </p:nvSpPr>
        <p:spPr>
          <a:xfrm>
            <a:off x="4937760" y="3566160"/>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23" name="Text 20"/>
          <p:cNvSpPr/>
          <p:nvPr/>
        </p:nvSpPr>
        <p:spPr>
          <a:xfrm>
            <a:off x="4937760" y="3630168"/>
            <a:ext cx="3977640" cy="978408"/>
          </a:xfrm>
          <a:prstGeom prst="rect">
            <a:avLst/>
          </a:prstGeom>
          <a:noFill/>
          <a:ln/>
        </p:spPr>
        <p:txBody>
          <a:bodyPr wrap="square" rtlCol="0" anchor="t"/>
          <a:lstStyle/>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Single set of IT tools, policies, and support processes for all staff</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IT onboarding / offboarding process unified and documented</a:t>
            </a:r>
            <a:endParaRPr lang="en-US" sz="1050" dirty="0"/>
          </a:p>
          <a:p>
            <a:pPr marL="342900" indent="-342900">
              <a:spcAft>
                <a:spcPts val="300"/>
              </a:spcAft>
              <a:buSzPct val="100000"/>
              <a:buChar char="•"/>
            </a:pPr>
            <a:r>
              <a:rPr lang="en-US" sz="1050" dirty="0">
                <a:solidFill>
                  <a:srgbClr val="1A2A3A"/>
                </a:solidFill>
                <a:latin typeface="Calibri" pitchFamily="34" charset="0"/>
                <a:ea typeface="Calibri" pitchFamily="34" charset="-122"/>
                <a:cs typeface="Calibri" pitchFamily="34" charset="-120"/>
              </a:rPr>
              <a:t>Helpdesk volumes returned to pre-integration baseline; no open Day 1 access issues</a:t>
            </a:r>
            <a:endParaRPr lang="en-US" sz="1050" dirty="0"/>
          </a:p>
        </p:txBody>
      </p:sp>
      <p:sp>
        <p:nvSpPr>
          <p:cNvPr id="24" name="TextBox 23">
            <a:extLst>
              <a:ext uri="{FF2B5EF4-FFF2-40B4-BE49-F238E27FC236}">
                <a16:creationId xmlns:a16="http://schemas.microsoft.com/office/drawing/2014/main" id="{D920830E-08C6-3E3C-E3E6-8F501D98B0B1}"/>
              </a:ext>
            </a:extLst>
          </p:cNvPr>
          <p:cNvSpPr txBox="1"/>
          <p:nvPr/>
        </p:nvSpPr>
        <p:spPr>
          <a:xfrm>
            <a:off x="8778240" y="4892908"/>
            <a:ext cx="228600" cy="215444"/>
          </a:xfrm>
          <a:prstGeom prst="rect">
            <a:avLst/>
          </a:prstGeom>
          <a:noFill/>
        </p:spPr>
        <p:txBody>
          <a:bodyPr wrap="square" rtlCol="0">
            <a:spAutoFit/>
          </a:bodyPr>
          <a:lstStyle/>
          <a:p>
            <a:r>
              <a:rPr lang="en-US" sz="800" dirty="0"/>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NON-NEGOTIABLES</a:t>
            </a:r>
            <a:endParaRPr lang="en-US" sz="2000" dirty="0"/>
          </a:p>
        </p:txBody>
      </p:sp>
      <p:sp>
        <p:nvSpPr>
          <p:cNvPr id="6" name="Text 3"/>
          <p:cNvSpPr/>
          <p:nvPr/>
        </p:nvSpPr>
        <p:spPr>
          <a:xfrm>
            <a:off x="0" y="4892040"/>
            <a:ext cx="9144000" cy="256032"/>
          </a:xfrm>
          <a:prstGeom prst="rect">
            <a:avLst/>
          </a:prstGeom>
          <a:noFill/>
          <a:ln/>
        </p:spPr>
        <p:txBody>
          <a:bodyPr wrap="square" rtlCol="0" anchor="ctr"/>
          <a:lstStyle/>
          <a:p>
            <a:pPr marL="0" indent="0" algn="ctr">
              <a:buNone/>
            </a:pPr>
            <a:r>
              <a:rPr lang="en-US" sz="800" dirty="0">
                <a:solidFill>
                  <a:srgbClr val="6B7E92"/>
                </a:solidFill>
                <a:latin typeface="Calibri" pitchFamily="34" charset="0"/>
                <a:ea typeface="Calibri" pitchFamily="34" charset="-122"/>
                <a:cs typeface="Calibri" pitchFamily="34" charset="-120"/>
              </a:rPr>
              <a:t>© Copyright 100-Day Advisors  |  IT Integration Kickoff  </a:t>
            </a:r>
            <a:endParaRPr lang="en-US" sz="800" dirty="0"/>
          </a:p>
        </p:txBody>
      </p:sp>
      <p:sp>
        <p:nvSpPr>
          <p:cNvPr id="7" name="Text 4"/>
          <p:cNvSpPr/>
          <p:nvPr/>
        </p:nvSpPr>
        <p:spPr>
          <a:xfrm>
            <a:off x="365760" y="1024128"/>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Clear boundaries that cannot be compromised regardless of timeline, cost, or complexity</a:t>
            </a:r>
            <a:endParaRPr lang="en-US" sz="1300" dirty="0"/>
          </a:p>
        </p:txBody>
      </p:sp>
      <p:sp>
        <p:nvSpPr>
          <p:cNvPr id="8" name="Shape 5"/>
          <p:cNvSpPr/>
          <p:nvPr/>
        </p:nvSpPr>
        <p:spPr>
          <a:xfrm>
            <a:off x="320040" y="1463040"/>
            <a:ext cx="2715768" cy="1609344"/>
          </a:xfrm>
          <a:prstGeom prst="roundRect">
            <a:avLst>
              <a:gd name="adj" fmla="val 4545"/>
            </a:avLst>
          </a:prstGeom>
          <a:solidFill>
            <a:schemeClr val="tx1"/>
          </a:solidFill>
          <a:ln w="12700">
            <a:solidFill>
              <a:srgbClr val="0D1F3C"/>
            </a:solidFill>
            <a:prstDash val="solid"/>
          </a:ln>
          <a:effectLst>
            <a:outerShdw blurRad="101600" dist="38100" dir="2700000" algn="bl" rotWithShape="0">
              <a:srgbClr val="000000">
                <a:alpha val="13000"/>
              </a:srgbClr>
            </a:outerShdw>
          </a:effectLst>
        </p:spPr>
        <p:txBody>
          <a:bodyPr/>
          <a:lstStyle/>
          <a:p>
            <a:endParaRPr lang="en-US" dirty="0"/>
          </a:p>
        </p:txBody>
      </p:sp>
      <p:sp>
        <p:nvSpPr>
          <p:cNvPr id="9" name="Text 6"/>
          <p:cNvSpPr/>
          <p:nvPr/>
        </p:nvSpPr>
        <p:spPr>
          <a:xfrm>
            <a:off x="448056" y="1536192"/>
            <a:ext cx="2459736" cy="329184"/>
          </a:xfrm>
          <a:prstGeom prst="rect">
            <a:avLst/>
          </a:prstGeom>
          <a:noFill/>
          <a:ln/>
        </p:spPr>
        <p:txBody>
          <a:bodyPr wrap="square" rtlCol="0" anchor="ctr"/>
          <a:lstStyle/>
          <a:p>
            <a:pPr marL="0" indent="0">
              <a:buNone/>
            </a:pPr>
            <a:r>
              <a:rPr lang="en-US" sz="1050" b="1" dirty="0">
                <a:solidFill>
                  <a:srgbClr val="F0D080"/>
                </a:solidFill>
                <a:latin typeface="Cambria" pitchFamily="34" charset="0"/>
                <a:ea typeface="Cambria" pitchFamily="34" charset="-122"/>
                <a:cs typeface="Cambria" pitchFamily="34" charset="-120"/>
              </a:rPr>
              <a:t>Day 1 Employee Access</a:t>
            </a:r>
            <a:endParaRPr lang="en-US" sz="1050" dirty="0"/>
          </a:p>
        </p:txBody>
      </p:sp>
      <p:sp>
        <p:nvSpPr>
          <p:cNvPr id="10" name="Shape 7"/>
          <p:cNvSpPr/>
          <p:nvPr/>
        </p:nvSpPr>
        <p:spPr>
          <a:xfrm>
            <a:off x="448056" y="1865376"/>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11" name="Text 8"/>
          <p:cNvSpPr/>
          <p:nvPr/>
        </p:nvSpPr>
        <p:spPr>
          <a:xfrm>
            <a:off x="448056" y="1920240"/>
            <a:ext cx="2459736" cy="1060704"/>
          </a:xfrm>
          <a:prstGeom prst="rect">
            <a:avLst/>
          </a:prstGeom>
          <a:noFill/>
          <a:ln/>
        </p:spPr>
        <p:txBody>
          <a:bodyPr wrap="square" rtlCol="0" anchor="t"/>
          <a:lstStyle/>
          <a:p>
            <a:pPr marL="0" indent="0">
              <a:buNone/>
            </a:pPr>
            <a:r>
              <a:rPr lang="en-US" sz="900" dirty="0">
                <a:solidFill>
                  <a:srgbClr val="FFFFFF"/>
                </a:solidFill>
                <a:latin typeface="Calibri" pitchFamily="34" charset="0"/>
                <a:ea typeface="Calibri" pitchFamily="34" charset="-122"/>
                <a:cs typeface="Calibri" pitchFamily="34" charset="-120"/>
              </a:rPr>
              <a:t>Every acquired employee must have Minimum Viable Access — email, VPN, and primary line-of-business apps — at open of business on Day 1. This is non-negotiable. Provisioning failures are escalated to the IT Lead immediately, not triaged through normal helpdesk.</a:t>
            </a:r>
            <a:endParaRPr lang="en-US" sz="900" dirty="0"/>
          </a:p>
        </p:txBody>
      </p:sp>
      <p:sp>
        <p:nvSpPr>
          <p:cNvPr id="12" name="Shape 9"/>
          <p:cNvSpPr/>
          <p:nvPr/>
        </p:nvSpPr>
        <p:spPr>
          <a:xfrm>
            <a:off x="3191256" y="1463040"/>
            <a:ext cx="2715768" cy="1609344"/>
          </a:xfrm>
          <a:prstGeom prst="roundRect">
            <a:avLst>
              <a:gd name="adj" fmla="val 4545"/>
            </a:avLst>
          </a:prstGeom>
          <a:solidFill>
            <a:schemeClr val="tx1"/>
          </a:solidFill>
          <a:ln w="12700">
            <a:solidFill>
              <a:srgbClr val="0D1F3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3" name="Text 10"/>
          <p:cNvSpPr/>
          <p:nvPr/>
        </p:nvSpPr>
        <p:spPr>
          <a:xfrm>
            <a:off x="3319272" y="1536192"/>
            <a:ext cx="2459736" cy="329184"/>
          </a:xfrm>
          <a:prstGeom prst="rect">
            <a:avLst/>
          </a:prstGeom>
          <a:noFill/>
          <a:ln/>
        </p:spPr>
        <p:txBody>
          <a:bodyPr wrap="square" rtlCol="0" anchor="ctr"/>
          <a:lstStyle/>
          <a:p>
            <a:pPr marL="0" indent="0">
              <a:buNone/>
            </a:pPr>
            <a:r>
              <a:rPr lang="en-US" sz="1050" b="1" dirty="0">
                <a:solidFill>
                  <a:srgbClr val="F0D080"/>
                </a:solidFill>
                <a:latin typeface="Cambria" pitchFamily="34" charset="0"/>
                <a:ea typeface="Cambria" pitchFamily="34" charset="-122"/>
                <a:cs typeface="Cambria" pitchFamily="34" charset="-120"/>
              </a:rPr>
              <a:t>Unified Security Monitoring</a:t>
            </a:r>
            <a:endParaRPr lang="en-US" sz="1050" dirty="0"/>
          </a:p>
        </p:txBody>
      </p:sp>
      <p:sp>
        <p:nvSpPr>
          <p:cNvPr id="14" name="Shape 11"/>
          <p:cNvSpPr/>
          <p:nvPr/>
        </p:nvSpPr>
        <p:spPr>
          <a:xfrm>
            <a:off x="3319272" y="1865376"/>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15" name="Text 12"/>
          <p:cNvSpPr/>
          <p:nvPr/>
        </p:nvSpPr>
        <p:spPr>
          <a:xfrm>
            <a:off x="3319272" y="1920240"/>
            <a:ext cx="2459736" cy="1060704"/>
          </a:xfrm>
          <a:prstGeom prst="rect">
            <a:avLst/>
          </a:prstGeom>
          <a:noFill/>
          <a:ln/>
        </p:spPr>
        <p:txBody>
          <a:bodyPr wrap="square" rtlCol="0" anchor="t"/>
          <a:lstStyle/>
          <a:p>
            <a:pPr marL="0" indent="0">
              <a:buNone/>
            </a:pPr>
            <a:r>
              <a:rPr lang="en-US" sz="900" dirty="0">
                <a:solidFill>
                  <a:srgbClr val="FFFFFF"/>
                </a:solidFill>
                <a:latin typeface="Calibri" pitchFamily="34" charset="0"/>
                <a:ea typeface="Calibri" pitchFamily="34" charset="-122"/>
                <a:cs typeface="Calibri" pitchFamily="34" charset="-120"/>
              </a:rPr>
              <a:t>SIEM and threat detection must be extended to the acquired environment on Day 1. A threat originating in the target environment that propagates to the acquirer's network cannot be detected without unified visibility. No exceptions.</a:t>
            </a:r>
            <a:endParaRPr lang="en-US" sz="900" dirty="0"/>
          </a:p>
        </p:txBody>
      </p:sp>
      <p:sp>
        <p:nvSpPr>
          <p:cNvPr id="16" name="Shape 13"/>
          <p:cNvSpPr/>
          <p:nvPr/>
        </p:nvSpPr>
        <p:spPr>
          <a:xfrm>
            <a:off x="6062472" y="1463040"/>
            <a:ext cx="2715768" cy="1609344"/>
          </a:xfrm>
          <a:prstGeom prst="roundRect">
            <a:avLst>
              <a:gd name="adj" fmla="val 4545"/>
            </a:avLst>
          </a:prstGeom>
          <a:solidFill>
            <a:schemeClr val="tx1"/>
          </a:solidFill>
          <a:ln w="12700">
            <a:solidFill>
              <a:srgbClr val="0D1F3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7" name="Text 14"/>
          <p:cNvSpPr/>
          <p:nvPr/>
        </p:nvSpPr>
        <p:spPr>
          <a:xfrm>
            <a:off x="6190488" y="1536192"/>
            <a:ext cx="2459736" cy="329184"/>
          </a:xfrm>
          <a:prstGeom prst="rect">
            <a:avLst/>
          </a:prstGeom>
          <a:noFill/>
          <a:ln/>
        </p:spPr>
        <p:txBody>
          <a:bodyPr wrap="square" rtlCol="0" anchor="ctr"/>
          <a:lstStyle/>
          <a:p>
            <a:pPr marL="0" indent="0">
              <a:buNone/>
            </a:pPr>
            <a:r>
              <a:rPr lang="en-US" sz="1050" b="1" dirty="0">
                <a:solidFill>
                  <a:srgbClr val="F0D080"/>
                </a:solidFill>
                <a:latin typeface="Cambria" pitchFamily="34" charset="0"/>
                <a:ea typeface="Cambria" pitchFamily="34" charset="-122"/>
                <a:cs typeface="Cambria" pitchFamily="34" charset="-120"/>
              </a:rPr>
              <a:t>Clean Room Compliance Pre-Close</a:t>
            </a:r>
            <a:endParaRPr lang="en-US" sz="1050" dirty="0"/>
          </a:p>
        </p:txBody>
      </p:sp>
      <p:sp>
        <p:nvSpPr>
          <p:cNvPr id="18" name="Shape 15"/>
          <p:cNvSpPr/>
          <p:nvPr/>
        </p:nvSpPr>
        <p:spPr>
          <a:xfrm>
            <a:off x="6190488" y="1865376"/>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19" name="Text 16"/>
          <p:cNvSpPr/>
          <p:nvPr/>
        </p:nvSpPr>
        <p:spPr>
          <a:xfrm>
            <a:off x="6190488" y="1920240"/>
            <a:ext cx="2459736" cy="1060704"/>
          </a:xfrm>
          <a:prstGeom prst="rect">
            <a:avLst/>
          </a:prstGeom>
          <a:noFill/>
          <a:ln/>
        </p:spPr>
        <p:txBody>
          <a:bodyPr wrap="square" rtlCol="0" anchor="t"/>
          <a:lstStyle/>
          <a:p>
            <a:pPr marL="0" indent="0">
              <a:buNone/>
            </a:pPr>
            <a:r>
              <a:rPr lang="en-US" sz="900" dirty="0">
                <a:solidFill>
                  <a:srgbClr val="FFFFFF"/>
                </a:solidFill>
                <a:latin typeface="Calibri" pitchFamily="34" charset="0"/>
                <a:ea typeface="Calibri" pitchFamily="34" charset="-122"/>
                <a:cs typeface="Calibri" pitchFamily="34" charset="-120"/>
              </a:rPr>
              <a:t>All pre-close data sharing must comply with HSR clean room rules. Any IT staff with access to target company systems must be briefed before access is granted. Violations carry regulatory and legal consequences that are not reversible.</a:t>
            </a:r>
            <a:endParaRPr lang="en-US" sz="900" dirty="0"/>
          </a:p>
        </p:txBody>
      </p:sp>
      <p:sp>
        <p:nvSpPr>
          <p:cNvPr id="20" name="Shape 17"/>
          <p:cNvSpPr/>
          <p:nvPr/>
        </p:nvSpPr>
        <p:spPr>
          <a:xfrm>
            <a:off x="320040" y="3163824"/>
            <a:ext cx="2715768" cy="1609344"/>
          </a:xfrm>
          <a:prstGeom prst="roundRect">
            <a:avLst>
              <a:gd name="adj" fmla="val 4545"/>
            </a:avLst>
          </a:prstGeom>
          <a:solidFill>
            <a:schemeClr val="tx1"/>
          </a:solidFill>
          <a:ln w="12700">
            <a:solidFill>
              <a:srgbClr val="0D1F3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1" name="Text 18"/>
          <p:cNvSpPr/>
          <p:nvPr/>
        </p:nvSpPr>
        <p:spPr>
          <a:xfrm>
            <a:off x="448056" y="3236976"/>
            <a:ext cx="2459736" cy="329184"/>
          </a:xfrm>
          <a:prstGeom prst="rect">
            <a:avLst/>
          </a:prstGeom>
          <a:noFill/>
          <a:ln/>
        </p:spPr>
        <p:txBody>
          <a:bodyPr wrap="square" rtlCol="0" anchor="ctr"/>
          <a:lstStyle/>
          <a:p>
            <a:pPr marL="0" indent="0">
              <a:buNone/>
            </a:pPr>
            <a:r>
              <a:rPr lang="en-US" sz="1050" b="1" dirty="0">
                <a:solidFill>
                  <a:srgbClr val="F0D080"/>
                </a:solidFill>
                <a:latin typeface="Cambria" pitchFamily="34" charset="0"/>
                <a:ea typeface="Cambria" pitchFamily="34" charset="-122"/>
                <a:cs typeface="Cambria" pitchFamily="34" charset="-120"/>
              </a:rPr>
              <a:t>No Payroll Disruption</a:t>
            </a:r>
            <a:endParaRPr lang="en-US" sz="1050" dirty="0"/>
          </a:p>
        </p:txBody>
      </p:sp>
      <p:sp>
        <p:nvSpPr>
          <p:cNvPr id="22" name="Shape 19"/>
          <p:cNvSpPr/>
          <p:nvPr/>
        </p:nvSpPr>
        <p:spPr>
          <a:xfrm>
            <a:off x="448056" y="3566160"/>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23" name="Text 20"/>
          <p:cNvSpPr/>
          <p:nvPr/>
        </p:nvSpPr>
        <p:spPr>
          <a:xfrm>
            <a:off x="448056" y="3621024"/>
            <a:ext cx="2459736" cy="1060704"/>
          </a:xfrm>
          <a:prstGeom prst="rect">
            <a:avLst/>
          </a:prstGeom>
          <a:noFill/>
          <a:ln/>
        </p:spPr>
        <p:txBody>
          <a:bodyPr wrap="square" rtlCol="0" anchor="t"/>
          <a:lstStyle/>
          <a:p>
            <a:pPr marL="0" indent="0">
              <a:buNone/>
            </a:pPr>
            <a:r>
              <a:rPr lang="en-US" sz="900" dirty="0">
                <a:solidFill>
                  <a:srgbClr val="FFFFFF"/>
                </a:solidFill>
                <a:latin typeface="Calibri" pitchFamily="34" charset="0"/>
                <a:ea typeface="Calibri" pitchFamily="34" charset="-122"/>
                <a:cs typeface="Calibri" pitchFamily="34" charset="-120"/>
              </a:rPr>
              <a:t>HRIS and payroll system integration must be validated before go-live. A payroll failure on the first pay cycle of the combined entity is an immediate employee relations crisis and potential legal violation. Finance and IT must jointly sign off before any payroll cutover.</a:t>
            </a:r>
            <a:endParaRPr lang="en-US" sz="900" dirty="0"/>
          </a:p>
        </p:txBody>
      </p:sp>
      <p:sp>
        <p:nvSpPr>
          <p:cNvPr id="24" name="Shape 21"/>
          <p:cNvSpPr/>
          <p:nvPr/>
        </p:nvSpPr>
        <p:spPr>
          <a:xfrm>
            <a:off x="3191256" y="3163824"/>
            <a:ext cx="2715768" cy="1609344"/>
          </a:xfrm>
          <a:prstGeom prst="roundRect">
            <a:avLst>
              <a:gd name="adj" fmla="val 4545"/>
            </a:avLst>
          </a:prstGeom>
          <a:solidFill>
            <a:schemeClr val="tx1"/>
          </a:solidFill>
          <a:ln w="12700">
            <a:solidFill>
              <a:srgbClr val="0D1F3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5" name="Text 22"/>
          <p:cNvSpPr/>
          <p:nvPr/>
        </p:nvSpPr>
        <p:spPr>
          <a:xfrm>
            <a:off x="3319272" y="3236976"/>
            <a:ext cx="2459736" cy="329184"/>
          </a:xfrm>
          <a:prstGeom prst="rect">
            <a:avLst/>
          </a:prstGeom>
          <a:noFill/>
          <a:ln/>
        </p:spPr>
        <p:txBody>
          <a:bodyPr wrap="square" rtlCol="0" anchor="ctr"/>
          <a:lstStyle/>
          <a:p>
            <a:pPr marL="0" indent="0">
              <a:buNone/>
            </a:pPr>
            <a:r>
              <a:rPr lang="en-US" sz="1050" b="1" dirty="0">
                <a:solidFill>
                  <a:srgbClr val="F0D080"/>
                </a:solidFill>
                <a:latin typeface="Cambria" pitchFamily="34" charset="0"/>
                <a:ea typeface="Cambria" pitchFamily="34" charset="-122"/>
                <a:cs typeface="Cambria" pitchFamily="34" charset="-120"/>
              </a:rPr>
              <a:t>Zero Compliance Gaps Inherited</a:t>
            </a:r>
            <a:endParaRPr lang="en-US" sz="1050" dirty="0"/>
          </a:p>
        </p:txBody>
      </p:sp>
      <p:sp>
        <p:nvSpPr>
          <p:cNvPr id="26" name="Shape 23"/>
          <p:cNvSpPr/>
          <p:nvPr/>
        </p:nvSpPr>
        <p:spPr>
          <a:xfrm>
            <a:off x="3319272" y="3566160"/>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27" name="Text 24"/>
          <p:cNvSpPr/>
          <p:nvPr/>
        </p:nvSpPr>
        <p:spPr>
          <a:xfrm>
            <a:off x="3319272" y="3621024"/>
            <a:ext cx="2459736" cy="1060704"/>
          </a:xfrm>
          <a:prstGeom prst="rect">
            <a:avLst/>
          </a:prstGeom>
          <a:noFill/>
          <a:ln/>
        </p:spPr>
        <p:txBody>
          <a:bodyPr wrap="square" rtlCol="0" anchor="t"/>
          <a:lstStyle/>
          <a:p>
            <a:pPr marL="0" indent="0">
              <a:buNone/>
            </a:pPr>
            <a:r>
              <a:rPr lang="en-US" sz="900" dirty="0">
                <a:solidFill>
                  <a:srgbClr val="FFFFFF"/>
                </a:solidFill>
                <a:latin typeface="Calibri" pitchFamily="34" charset="0"/>
                <a:ea typeface="Calibri" pitchFamily="34" charset="-122"/>
                <a:cs typeface="Calibri" pitchFamily="34" charset="-120"/>
              </a:rPr>
              <a:t>All critical security vulnerability findings must be remediated before close. Compliance certifications (SOC 2, ISO 27001) must remain in force for the combined entity. Gaps identified in diligence that are not remediated require a documented risk treatment plan signed by the CISO.</a:t>
            </a:r>
            <a:endParaRPr lang="en-US" sz="900" dirty="0"/>
          </a:p>
        </p:txBody>
      </p:sp>
      <p:sp>
        <p:nvSpPr>
          <p:cNvPr id="28" name="Shape 25"/>
          <p:cNvSpPr/>
          <p:nvPr/>
        </p:nvSpPr>
        <p:spPr>
          <a:xfrm>
            <a:off x="6062472" y="3163824"/>
            <a:ext cx="2715768" cy="1609344"/>
          </a:xfrm>
          <a:prstGeom prst="roundRect">
            <a:avLst>
              <a:gd name="adj" fmla="val 4545"/>
            </a:avLst>
          </a:prstGeom>
          <a:solidFill>
            <a:schemeClr val="tx1"/>
          </a:solidFill>
          <a:ln w="12700">
            <a:solidFill>
              <a:srgbClr val="0D1F3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9" name="Text 26"/>
          <p:cNvSpPr/>
          <p:nvPr/>
        </p:nvSpPr>
        <p:spPr>
          <a:xfrm>
            <a:off x="6190488" y="3236976"/>
            <a:ext cx="2459736" cy="329184"/>
          </a:xfrm>
          <a:prstGeom prst="rect">
            <a:avLst/>
          </a:prstGeom>
          <a:noFill/>
          <a:ln/>
        </p:spPr>
        <p:txBody>
          <a:bodyPr wrap="square" rtlCol="0" anchor="ctr"/>
          <a:lstStyle/>
          <a:p>
            <a:pPr marL="0" indent="0">
              <a:buNone/>
            </a:pPr>
            <a:r>
              <a:rPr lang="en-US" sz="1050" b="1" dirty="0">
                <a:solidFill>
                  <a:srgbClr val="F0D080"/>
                </a:solidFill>
                <a:latin typeface="Cambria" pitchFamily="34" charset="0"/>
                <a:ea typeface="Cambria" pitchFamily="34" charset="-122"/>
                <a:cs typeface="Cambria" pitchFamily="34" charset="-120"/>
              </a:rPr>
              <a:t>ERP Decision Before Execution</a:t>
            </a:r>
            <a:endParaRPr lang="en-US" sz="1050" dirty="0"/>
          </a:p>
        </p:txBody>
      </p:sp>
      <p:sp>
        <p:nvSpPr>
          <p:cNvPr id="30" name="Shape 27"/>
          <p:cNvSpPr/>
          <p:nvPr/>
        </p:nvSpPr>
        <p:spPr>
          <a:xfrm>
            <a:off x="6190488" y="3566160"/>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31" name="Text 28"/>
          <p:cNvSpPr/>
          <p:nvPr/>
        </p:nvSpPr>
        <p:spPr>
          <a:xfrm>
            <a:off x="6190488" y="3621024"/>
            <a:ext cx="2459736" cy="1060704"/>
          </a:xfrm>
          <a:prstGeom prst="rect">
            <a:avLst/>
          </a:prstGeom>
          <a:noFill/>
          <a:ln/>
        </p:spPr>
        <p:txBody>
          <a:bodyPr wrap="square" rtlCol="0" anchor="t"/>
          <a:lstStyle/>
          <a:p>
            <a:pPr marL="0" indent="0">
              <a:buNone/>
            </a:pPr>
            <a:r>
              <a:rPr lang="en-US" sz="900" dirty="0">
                <a:solidFill>
                  <a:srgbClr val="FFFFFF"/>
                </a:solidFill>
                <a:latin typeface="Calibri" pitchFamily="34" charset="0"/>
                <a:ea typeface="Calibri" pitchFamily="34" charset="-122"/>
                <a:cs typeface="Calibri" pitchFamily="34" charset="-120"/>
              </a:rPr>
              <a:t>The ERP architecture decision — retain acquirer's system, migrate to target's, or implement a new platform — must be made and approved before any migration work begins. Changing the ERP strategy mid-migration is significantly more expensive than choosing correctly upfront.</a:t>
            </a:r>
            <a:endParaRPr lang="en-US" sz="900" dirty="0"/>
          </a:p>
        </p:txBody>
      </p:sp>
      <p:sp>
        <p:nvSpPr>
          <p:cNvPr id="32" name="TextBox 31">
            <a:extLst>
              <a:ext uri="{FF2B5EF4-FFF2-40B4-BE49-F238E27FC236}">
                <a16:creationId xmlns:a16="http://schemas.microsoft.com/office/drawing/2014/main" id="{1E738E33-CD9D-7189-318F-061A036F924F}"/>
              </a:ext>
            </a:extLst>
          </p:cNvPr>
          <p:cNvSpPr txBox="1"/>
          <p:nvPr/>
        </p:nvSpPr>
        <p:spPr>
          <a:xfrm>
            <a:off x="8778240" y="4892908"/>
            <a:ext cx="228600" cy="215444"/>
          </a:xfrm>
          <a:prstGeom prst="rect">
            <a:avLst/>
          </a:prstGeom>
          <a:noFill/>
        </p:spPr>
        <p:txBody>
          <a:bodyPr wrap="square" rtlCol="0">
            <a:spAutoFit/>
          </a:bodyPr>
          <a:lstStyle/>
          <a:p>
            <a:r>
              <a:rPr lang="en-US" sz="800" dirty="0"/>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GOVERNANCE MODEL</a:t>
            </a:r>
            <a:endParaRPr lang="en-US" sz="2000" dirty="0"/>
          </a:p>
        </p:txBody>
      </p:sp>
      <p:sp>
        <p:nvSpPr>
          <p:cNvPr id="6" name="Text 3"/>
          <p:cNvSpPr/>
          <p:nvPr/>
        </p:nvSpPr>
        <p:spPr>
          <a:xfrm>
            <a:off x="0" y="4892040"/>
            <a:ext cx="9144000" cy="256032"/>
          </a:xfrm>
          <a:prstGeom prst="rect">
            <a:avLst/>
          </a:prstGeom>
          <a:noFill/>
          <a:ln/>
        </p:spPr>
        <p:txBody>
          <a:bodyPr wrap="square" rtlCol="0" anchor="ctr"/>
          <a:lstStyle/>
          <a:p>
            <a:pPr marL="0" indent="0" algn="ctr">
              <a:buNone/>
            </a:pPr>
            <a:r>
              <a:rPr lang="en-US" sz="800" dirty="0">
                <a:solidFill>
                  <a:srgbClr val="6B7E92"/>
                </a:solidFill>
                <a:latin typeface="Calibri" pitchFamily="34" charset="0"/>
                <a:ea typeface="Calibri" pitchFamily="34" charset="-122"/>
                <a:cs typeface="Calibri" pitchFamily="34" charset="-120"/>
              </a:rPr>
              <a:t>© Copyright 100-Day Advisors  |  IT Integration Kickoff  </a:t>
            </a:r>
            <a:endParaRPr lang="en-US" sz="800" dirty="0"/>
          </a:p>
        </p:txBody>
      </p:sp>
      <p:sp>
        <p:nvSpPr>
          <p:cNvPr id="7" name="Text 4"/>
          <p:cNvSpPr/>
          <p:nvPr/>
        </p:nvSpPr>
        <p:spPr>
          <a:xfrm>
            <a:off x="365760" y="1024128"/>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Who is accountable, who is responsible, and how decisions are made and escalated</a:t>
            </a:r>
            <a:endParaRPr lang="en-US" sz="1300" dirty="0"/>
          </a:p>
        </p:txBody>
      </p:sp>
      <p:sp>
        <p:nvSpPr>
          <p:cNvPr id="8" name="Shape 5"/>
          <p:cNvSpPr/>
          <p:nvPr/>
        </p:nvSpPr>
        <p:spPr>
          <a:xfrm>
            <a:off x="320040" y="1463040"/>
            <a:ext cx="2715768" cy="1389888"/>
          </a:xfrm>
          <a:prstGeom prst="roundRect">
            <a:avLst>
              <a:gd name="adj" fmla="val 5263"/>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9" name="Text 6"/>
          <p:cNvSpPr/>
          <p:nvPr/>
        </p:nvSpPr>
        <p:spPr>
          <a:xfrm>
            <a:off x="448056" y="1536192"/>
            <a:ext cx="2459736" cy="347472"/>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IT Workstream Lead</a:t>
            </a:r>
            <a:endParaRPr lang="en-US" sz="1050" dirty="0"/>
          </a:p>
        </p:txBody>
      </p:sp>
      <p:sp>
        <p:nvSpPr>
          <p:cNvPr id="10" name="Shape 7"/>
          <p:cNvSpPr/>
          <p:nvPr/>
        </p:nvSpPr>
        <p:spPr>
          <a:xfrm>
            <a:off x="448056" y="1883664"/>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11" name="Text 8"/>
          <p:cNvSpPr/>
          <p:nvPr/>
        </p:nvSpPr>
        <p:spPr>
          <a:xfrm>
            <a:off x="448056" y="1905870"/>
            <a:ext cx="2459736" cy="822960"/>
          </a:xfrm>
          <a:prstGeom prst="rect">
            <a:avLst/>
          </a:prstGeom>
          <a:noFill/>
          <a:ln/>
        </p:spPr>
        <p:txBody>
          <a:bodyPr wrap="square" rtlCol="0" anchor="t"/>
          <a:lstStyle/>
          <a:p>
            <a:pPr marL="0" indent="0">
              <a:buNone/>
            </a:pPr>
            <a:r>
              <a:rPr lang="en-US" sz="950" dirty="0">
                <a:solidFill>
                  <a:srgbClr val="1A2A3A"/>
                </a:solidFill>
                <a:latin typeface="Calibri" pitchFamily="34" charset="0"/>
                <a:ea typeface="Calibri" pitchFamily="34" charset="-122"/>
                <a:cs typeface="Calibri" pitchFamily="34" charset="-120"/>
              </a:rPr>
              <a:t>Single accountable owner for all IT integration deliverables. Attends weekly IMO meeting. Formally certifies Day 1 readiness to IMO. Escalates blockers that cross workstream boundaries. Owns the IT integration charter.</a:t>
            </a:r>
            <a:endParaRPr lang="en-US" sz="950" dirty="0"/>
          </a:p>
        </p:txBody>
      </p:sp>
      <p:sp>
        <p:nvSpPr>
          <p:cNvPr id="12" name="Shape 9"/>
          <p:cNvSpPr/>
          <p:nvPr/>
        </p:nvSpPr>
        <p:spPr>
          <a:xfrm>
            <a:off x="3191256" y="1463040"/>
            <a:ext cx="2715768" cy="1389888"/>
          </a:xfrm>
          <a:prstGeom prst="roundRect">
            <a:avLst>
              <a:gd name="adj" fmla="val 5263"/>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3" name="Text 10"/>
          <p:cNvSpPr/>
          <p:nvPr/>
        </p:nvSpPr>
        <p:spPr>
          <a:xfrm>
            <a:off x="3319272" y="1536192"/>
            <a:ext cx="2459736" cy="347472"/>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IT Integration Coordinator</a:t>
            </a:r>
            <a:endParaRPr lang="en-US" sz="1050" dirty="0"/>
          </a:p>
        </p:txBody>
      </p:sp>
      <p:sp>
        <p:nvSpPr>
          <p:cNvPr id="14" name="Shape 11"/>
          <p:cNvSpPr/>
          <p:nvPr/>
        </p:nvSpPr>
        <p:spPr>
          <a:xfrm>
            <a:off x="3319272" y="1883664"/>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15" name="Text 12"/>
          <p:cNvSpPr/>
          <p:nvPr/>
        </p:nvSpPr>
        <p:spPr>
          <a:xfrm>
            <a:off x="3319272" y="1905870"/>
            <a:ext cx="2459736" cy="822960"/>
          </a:xfrm>
          <a:prstGeom prst="rect">
            <a:avLst/>
          </a:prstGeom>
          <a:noFill/>
          <a:ln/>
        </p:spPr>
        <p:txBody>
          <a:bodyPr wrap="square" rtlCol="0" anchor="t"/>
          <a:lstStyle/>
          <a:p>
            <a:pPr marL="0" indent="0">
              <a:buNone/>
            </a:pPr>
            <a:r>
              <a:rPr lang="en-US" sz="950" dirty="0">
                <a:solidFill>
                  <a:srgbClr val="1A2A3A"/>
                </a:solidFill>
                <a:latin typeface="Calibri" pitchFamily="34" charset="0"/>
                <a:ea typeface="Calibri" pitchFamily="34" charset="-122"/>
                <a:cs typeface="Calibri" pitchFamily="34" charset="-120"/>
              </a:rPr>
              <a:t>Maintains the integration plan, RAID log, and executive dashboard weekly. Tracks synergy realization against targets. Owns cross-workstream dependency mapping. Distributes status to IMO by Thursday each week.</a:t>
            </a:r>
            <a:endParaRPr lang="en-US" sz="950" dirty="0"/>
          </a:p>
        </p:txBody>
      </p:sp>
      <p:sp>
        <p:nvSpPr>
          <p:cNvPr id="16" name="Shape 13"/>
          <p:cNvSpPr/>
          <p:nvPr/>
        </p:nvSpPr>
        <p:spPr>
          <a:xfrm>
            <a:off x="6062472" y="1463040"/>
            <a:ext cx="2715768" cy="1389888"/>
          </a:xfrm>
          <a:prstGeom prst="roundRect">
            <a:avLst>
              <a:gd name="adj" fmla="val 5263"/>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7" name="Text 14"/>
          <p:cNvSpPr/>
          <p:nvPr/>
        </p:nvSpPr>
        <p:spPr>
          <a:xfrm>
            <a:off x="6190488" y="1536192"/>
            <a:ext cx="2459736" cy="347472"/>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Infrastructure &amp; Cloud Lead</a:t>
            </a:r>
            <a:endParaRPr lang="en-US" sz="1050" dirty="0"/>
          </a:p>
        </p:txBody>
      </p:sp>
      <p:sp>
        <p:nvSpPr>
          <p:cNvPr id="18" name="Shape 15"/>
          <p:cNvSpPr/>
          <p:nvPr/>
        </p:nvSpPr>
        <p:spPr>
          <a:xfrm>
            <a:off x="6190488" y="1883664"/>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19" name="Text 16"/>
          <p:cNvSpPr/>
          <p:nvPr/>
        </p:nvSpPr>
        <p:spPr>
          <a:xfrm>
            <a:off x="6190488" y="1905870"/>
            <a:ext cx="2459736" cy="822960"/>
          </a:xfrm>
          <a:prstGeom prst="rect">
            <a:avLst/>
          </a:prstGeom>
          <a:noFill/>
          <a:ln/>
        </p:spPr>
        <p:txBody>
          <a:bodyPr wrap="square" rtlCol="0" anchor="t"/>
          <a:lstStyle/>
          <a:p>
            <a:pPr marL="0" indent="0">
              <a:buNone/>
            </a:pPr>
            <a:r>
              <a:rPr lang="en-US" sz="950" dirty="0">
                <a:solidFill>
                  <a:srgbClr val="1A2A3A"/>
                </a:solidFill>
                <a:latin typeface="Calibri" pitchFamily="34" charset="0"/>
                <a:ea typeface="Calibri" pitchFamily="34" charset="-122"/>
                <a:cs typeface="Calibri" pitchFamily="34" charset="-120"/>
              </a:rPr>
              <a:t>Owns all network, data center, cloud, and server infrastructure tasks. Leads Day 1 connectivity testing and war room infrastructure. Executes data center consolidation and network convergence through Day 100.</a:t>
            </a:r>
            <a:endParaRPr lang="en-US" sz="950" dirty="0"/>
          </a:p>
        </p:txBody>
      </p:sp>
      <p:sp>
        <p:nvSpPr>
          <p:cNvPr id="20" name="Shape 17"/>
          <p:cNvSpPr/>
          <p:nvPr/>
        </p:nvSpPr>
        <p:spPr>
          <a:xfrm>
            <a:off x="320040" y="2999232"/>
            <a:ext cx="2715768" cy="1389888"/>
          </a:xfrm>
          <a:prstGeom prst="roundRect">
            <a:avLst>
              <a:gd name="adj" fmla="val 5263"/>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1" name="Text 18"/>
          <p:cNvSpPr/>
          <p:nvPr/>
        </p:nvSpPr>
        <p:spPr>
          <a:xfrm>
            <a:off x="448056" y="3072384"/>
            <a:ext cx="2459736" cy="347472"/>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Applications &amp; Digital Workplace Lead</a:t>
            </a:r>
            <a:endParaRPr lang="en-US" sz="1050" dirty="0"/>
          </a:p>
        </p:txBody>
      </p:sp>
      <p:sp>
        <p:nvSpPr>
          <p:cNvPr id="22" name="Shape 19"/>
          <p:cNvSpPr/>
          <p:nvPr/>
        </p:nvSpPr>
        <p:spPr>
          <a:xfrm>
            <a:off x="448056" y="3419856"/>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23" name="Text 20"/>
          <p:cNvSpPr/>
          <p:nvPr/>
        </p:nvSpPr>
        <p:spPr>
          <a:xfrm>
            <a:off x="448056" y="3442062"/>
            <a:ext cx="2459736" cy="822960"/>
          </a:xfrm>
          <a:prstGeom prst="rect">
            <a:avLst/>
          </a:prstGeom>
          <a:noFill/>
          <a:ln/>
        </p:spPr>
        <p:txBody>
          <a:bodyPr wrap="square" rtlCol="0" anchor="t"/>
          <a:lstStyle/>
          <a:p>
            <a:pPr marL="0" indent="0">
              <a:buNone/>
            </a:pPr>
            <a:r>
              <a:rPr lang="en-US" sz="950" dirty="0">
                <a:solidFill>
                  <a:srgbClr val="1A2A3A"/>
                </a:solidFill>
                <a:latin typeface="Calibri" pitchFamily="34" charset="0"/>
                <a:ea typeface="Calibri" pitchFamily="34" charset="-122"/>
                <a:cs typeface="Calibri" pitchFamily="34" charset="-120"/>
              </a:rPr>
              <a:t>Owns application and SaaS rationalization. Leads email, collaboration, CRM, and ERP migration tracks. Manages ITSM platform selection and HRIS integration. Coordinates device provisioning for acquired employees.</a:t>
            </a:r>
            <a:endParaRPr lang="en-US" sz="950" dirty="0"/>
          </a:p>
        </p:txBody>
      </p:sp>
      <p:sp>
        <p:nvSpPr>
          <p:cNvPr id="24" name="Shape 21"/>
          <p:cNvSpPr/>
          <p:nvPr/>
        </p:nvSpPr>
        <p:spPr>
          <a:xfrm>
            <a:off x="3191256" y="2999232"/>
            <a:ext cx="2715768" cy="1389888"/>
          </a:xfrm>
          <a:prstGeom prst="roundRect">
            <a:avLst>
              <a:gd name="adj" fmla="val 5263"/>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5" name="Text 22"/>
          <p:cNvSpPr/>
          <p:nvPr/>
        </p:nvSpPr>
        <p:spPr>
          <a:xfrm>
            <a:off x="3319272" y="3072384"/>
            <a:ext cx="2459736" cy="347472"/>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Cybersecurity &amp; Compliance Lead</a:t>
            </a:r>
            <a:endParaRPr lang="en-US" sz="1050" dirty="0"/>
          </a:p>
        </p:txBody>
      </p:sp>
      <p:sp>
        <p:nvSpPr>
          <p:cNvPr id="26" name="Shape 23"/>
          <p:cNvSpPr/>
          <p:nvPr/>
        </p:nvSpPr>
        <p:spPr>
          <a:xfrm>
            <a:off x="3319272" y="3419856"/>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27" name="Text 24"/>
          <p:cNvSpPr/>
          <p:nvPr/>
        </p:nvSpPr>
        <p:spPr>
          <a:xfrm>
            <a:off x="3319272" y="3442062"/>
            <a:ext cx="2459736" cy="822960"/>
          </a:xfrm>
          <a:prstGeom prst="rect">
            <a:avLst/>
          </a:prstGeom>
          <a:noFill/>
          <a:ln/>
        </p:spPr>
        <p:txBody>
          <a:bodyPr wrap="square" rtlCol="0" anchor="t"/>
          <a:lstStyle/>
          <a:p>
            <a:pPr marL="0" indent="0">
              <a:buNone/>
            </a:pPr>
            <a:r>
              <a:rPr lang="en-US" sz="950" dirty="0">
                <a:solidFill>
                  <a:srgbClr val="1A2A3A"/>
                </a:solidFill>
                <a:latin typeface="Calibri" pitchFamily="34" charset="0"/>
                <a:ea typeface="Calibri" pitchFamily="34" charset="-122"/>
                <a:cs typeface="Calibri" pitchFamily="34" charset="-120"/>
              </a:rPr>
              <a:t>Owns all security, IAM, SIEM, and compliance workstreams. Leads vulnerability remediation, acceptable use policy, and compliance certification re-scoping. Extends security monitoring to combined environment on Day 1.</a:t>
            </a:r>
            <a:endParaRPr lang="en-US" sz="950" dirty="0"/>
          </a:p>
        </p:txBody>
      </p:sp>
      <p:sp>
        <p:nvSpPr>
          <p:cNvPr id="28" name="Shape 25"/>
          <p:cNvSpPr/>
          <p:nvPr/>
        </p:nvSpPr>
        <p:spPr>
          <a:xfrm>
            <a:off x="6062472" y="2999232"/>
            <a:ext cx="2715768" cy="1389888"/>
          </a:xfrm>
          <a:prstGeom prst="roundRect">
            <a:avLst>
              <a:gd name="adj" fmla="val 5263"/>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9" name="Text 26"/>
          <p:cNvSpPr/>
          <p:nvPr/>
        </p:nvSpPr>
        <p:spPr>
          <a:xfrm>
            <a:off x="6190488" y="3072384"/>
            <a:ext cx="2459736" cy="347472"/>
          </a:xfrm>
          <a:prstGeom prst="rect">
            <a:avLst/>
          </a:prstGeom>
          <a:noFill/>
          <a:ln/>
        </p:spPr>
        <p:txBody>
          <a:bodyPr wrap="square" rtlCol="0" anchor="ctr"/>
          <a:lstStyle/>
          <a:p>
            <a:pPr marL="0" indent="0">
              <a:buNone/>
            </a:pPr>
            <a:r>
              <a:rPr lang="en-US" sz="1050" b="1" dirty="0">
                <a:solidFill>
                  <a:srgbClr val="0D1F3C"/>
                </a:solidFill>
                <a:latin typeface="Cambria" pitchFamily="34" charset="0"/>
                <a:ea typeface="Cambria" pitchFamily="34" charset="-122"/>
                <a:cs typeface="Cambria" pitchFamily="34" charset="-120"/>
              </a:rPr>
              <a:t>IMO (Integration Mgmt Office)</a:t>
            </a:r>
            <a:endParaRPr lang="en-US" sz="1050" dirty="0"/>
          </a:p>
        </p:txBody>
      </p:sp>
      <p:sp>
        <p:nvSpPr>
          <p:cNvPr id="30" name="Shape 27"/>
          <p:cNvSpPr/>
          <p:nvPr/>
        </p:nvSpPr>
        <p:spPr>
          <a:xfrm>
            <a:off x="6190488" y="3419856"/>
            <a:ext cx="2459736" cy="22860"/>
          </a:xfrm>
          <a:prstGeom prst="rect">
            <a:avLst/>
          </a:prstGeom>
          <a:solidFill>
            <a:srgbClr val="C9A84C"/>
          </a:solidFill>
          <a:ln w="12700">
            <a:solidFill>
              <a:srgbClr val="C9A84C"/>
            </a:solidFill>
            <a:prstDash val="solid"/>
          </a:ln>
        </p:spPr>
        <p:txBody>
          <a:bodyPr/>
          <a:lstStyle/>
          <a:p>
            <a:endParaRPr lang="en-US" dirty="0"/>
          </a:p>
        </p:txBody>
      </p:sp>
      <p:sp>
        <p:nvSpPr>
          <p:cNvPr id="31" name="Text 28"/>
          <p:cNvSpPr/>
          <p:nvPr/>
        </p:nvSpPr>
        <p:spPr>
          <a:xfrm>
            <a:off x="6190488" y="3442062"/>
            <a:ext cx="2459736" cy="822960"/>
          </a:xfrm>
          <a:prstGeom prst="rect">
            <a:avLst/>
          </a:prstGeom>
          <a:noFill/>
          <a:ln/>
        </p:spPr>
        <p:txBody>
          <a:bodyPr wrap="square" rtlCol="0" anchor="t"/>
          <a:lstStyle/>
          <a:p>
            <a:pPr marL="0" indent="0">
              <a:buNone/>
            </a:pPr>
            <a:r>
              <a:rPr lang="en-US" sz="950" dirty="0">
                <a:solidFill>
                  <a:srgbClr val="1A2A3A"/>
                </a:solidFill>
                <a:latin typeface="Calibri" pitchFamily="34" charset="0"/>
                <a:ea typeface="Calibri" pitchFamily="34" charset="-122"/>
                <a:cs typeface="Calibri" pitchFamily="34" charset="-120"/>
              </a:rPr>
              <a:t>Cross-workstream coordination and steering committee reporting. Receives IT status weekly. Manages integration risk register. Facilitates Day 30 and Day 100 gate reviews. Escalates unresolved blockers to executive sponsors.</a:t>
            </a:r>
            <a:endParaRPr lang="en-US" sz="950" dirty="0"/>
          </a:p>
        </p:txBody>
      </p:sp>
      <p:sp>
        <p:nvSpPr>
          <p:cNvPr id="32" name="TextBox 31">
            <a:extLst>
              <a:ext uri="{FF2B5EF4-FFF2-40B4-BE49-F238E27FC236}">
                <a16:creationId xmlns:a16="http://schemas.microsoft.com/office/drawing/2014/main" id="{8B3BEEBC-0D36-9A71-EC54-EEEE076D4D9A}"/>
              </a:ext>
            </a:extLst>
          </p:cNvPr>
          <p:cNvSpPr txBox="1"/>
          <p:nvPr/>
        </p:nvSpPr>
        <p:spPr>
          <a:xfrm>
            <a:off x="8778240" y="4892908"/>
            <a:ext cx="228600" cy="215444"/>
          </a:xfrm>
          <a:prstGeom prst="rect">
            <a:avLst/>
          </a:prstGeom>
          <a:noFill/>
        </p:spPr>
        <p:txBody>
          <a:bodyPr wrap="square" rtlCol="0">
            <a:spAutoFit/>
          </a:bodyPr>
          <a:lstStyle/>
          <a:p>
            <a:r>
              <a:rPr lang="en-US" sz="800" dirty="0"/>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GUIDING PRINCIPLES</a:t>
            </a:r>
            <a:endParaRPr lang="en-US" sz="2000" dirty="0"/>
          </a:p>
        </p:txBody>
      </p:sp>
      <p:sp>
        <p:nvSpPr>
          <p:cNvPr id="6" name="Text 3"/>
          <p:cNvSpPr/>
          <p:nvPr/>
        </p:nvSpPr>
        <p:spPr>
          <a:xfrm>
            <a:off x="0" y="4892040"/>
            <a:ext cx="9144000" cy="256032"/>
          </a:xfrm>
          <a:prstGeom prst="rect">
            <a:avLst/>
          </a:prstGeom>
          <a:noFill/>
          <a:ln/>
        </p:spPr>
        <p:txBody>
          <a:bodyPr wrap="square" rtlCol="0" anchor="ctr"/>
          <a:lstStyle/>
          <a:p>
            <a:pPr marL="0" indent="0" algn="ctr">
              <a:buNone/>
            </a:pPr>
            <a:r>
              <a:rPr lang="en-US" sz="800" dirty="0">
                <a:solidFill>
                  <a:srgbClr val="6B7E92"/>
                </a:solidFill>
                <a:latin typeface="Calibri" pitchFamily="34" charset="0"/>
                <a:ea typeface="Calibri" pitchFamily="34" charset="-122"/>
                <a:cs typeface="Calibri" pitchFamily="34" charset="-120"/>
              </a:rPr>
              <a:t>© Copyright 100-Day Advisors  |  IT Integration Kickoff  </a:t>
            </a:r>
            <a:endParaRPr lang="en-US" sz="800" dirty="0"/>
          </a:p>
        </p:txBody>
      </p:sp>
      <p:sp>
        <p:nvSpPr>
          <p:cNvPr id="7" name="Text 4"/>
          <p:cNvSpPr/>
          <p:nvPr/>
        </p:nvSpPr>
        <p:spPr>
          <a:xfrm>
            <a:off x="365760" y="1024128"/>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The criteria that guide every IT integration decision — from system selection to sequencing</a:t>
            </a:r>
            <a:endParaRPr lang="en-US" sz="1300" dirty="0"/>
          </a:p>
        </p:txBody>
      </p:sp>
      <p:sp>
        <p:nvSpPr>
          <p:cNvPr id="8" name="Shape 5"/>
          <p:cNvSpPr/>
          <p:nvPr/>
        </p:nvSpPr>
        <p:spPr>
          <a:xfrm>
            <a:off x="320040" y="1444752"/>
            <a:ext cx="4251960" cy="749808"/>
          </a:xfrm>
          <a:prstGeom prst="roundRect">
            <a:avLst>
              <a:gd name="adj" fmla="val 853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9" name="Shape 6"/>
          <p:cNvSpPr/>
          <p:nvPr/>
        </p:nvSpPr>
        <p:spPr>
          <a:xfrm>
            <a:off x="429768" y="1609344"/>
            <a:ext cx="365760" cy="365760"/>
          </a:xfrm>
          <a:prstGeom prst="line">
            <a:avLst/>
          </a:prstGeom>
          <a:solidFill>
            <a:srgbClr val="0D1F3C"/>
          </a:solidFill>
          <a:ln w="12700">
            <a:solidFill>
              <a:srgbClr val="0D1F3C"/>
            </a:solidFill>
            <a:prstDash val="solid"/>
          </a:ln>
        </p:spPr>
        <p:txBody>
          <a:bodyPr/>
          <a:lstStyle/>
          <a:p>
            <a:endParaRPr lang="en-US" dirty="0"/>
          </a:p>
        </p:txBody>
      </p:sp>
      <p:sp>
        <p:nvSpPr>
          <p:cNvPr id="10" name="Text 7"/>
          <p:cNvSpPr/>
          <p:nvPr/>
        </p:nvSpPr>
        <p:spPr>
          <a:xfrm>
            <a:off x="429768" y="1609344"/>
            <a:ext cx="365760" cy="365760"/>
          </a:xfrm>
          <a:prstGeom prst="rect">
            <a:avLst/>
          </a:prstGeom>
          <a:noFill/>
          <a:ln/>
        </p:spPr>
        <p:txBody>
          <a:bodyPr wrap="square" lIns="0" tIns="0" rIns="0" bIns="0" rtlCol="0" anchor="ctr"/>
          <a:lstStyle/>
          <a:p>
            <a:pPr marL="0" indent="0" algn="ctr">
              <a:buNone/>
            </a:pPr>
            <a:r>
              <a:rPr lang="en-US" sz="900" b="1" dirty="0">
                <a:solidFill>
                  <a:srgbClr val="F0D080"/>
                </a:solidFill>
                <a:latin typeface="Cambria" pitchFamily="34" charset="0"/>
                <a:ea typeface="Cambria" pitchFamily="34" charset="-122"/>
                <a:cs typeface="Cambria" pitchFamily="34" charset="-120"/>
              </a:rPr>
              <a:t>01</a:t>
            </a:r>
            <a:endParaRPr lang="en-US" sz="900" dirty="0"/>
          </a:p>
        </p:txBody>
      </p:sp>
      <p:sp>
        <p:nvSpPr>
          <p:cNvPr id="11" name="Text 8"/>
          <p:cNvSpPr/>
          <p:nvPr/>
        </p:nvSpPr>
        <p:spPr>
          <a:xfrm>
            <a:off x="886968" y="1398163"/>
            <a:ext cx="3557016" cy="274320"/>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Business Continuity First</a:t>
            </a:r>
            <a:endParaRPr lang="en-US" sz="1100" dirty="0"/>
          </a:p>
        </p:txBody>
      </p:sp>
      <p:sp>
        <p:nvSpPr>
          <p:cNvPr id="12" name="Text 9"/>
          <p:cNvSpPr/>
          <p:nvPr/>
        </p:nvSpPr>
        <p:spPr>
          <a:xfrm>
            <a:off x="886968" y="1598023"/>
            <a:ext cx="3557016" cy="384048"/>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No integration activity proceeds if it creates unacceptable risk to Day 1 operations. Stability of the combined business takes precedence over integration speed.</a:t>
            </a:r>
            <a:endParaRPr lang="en-US" sz="1000" dirty="0"/>
          </a:p>
        </p:txBody>
      </p:sp>
      <p:sp>
        <p:nvSpPr>
          <p:cNvPr id="13" name="Shape 10"/>
          <p:cNvSpPr/>
          <p:nvPr/>
        </p:nvSpPr>
        <p:spPr>
          <a:xfrm>
            <a:off x="4727448" y="1444752"/>
            <a:ext cx="4251960" cy="749808"/>
          </a:xfrm>
          <a:prstGeom prst="roundRect">
            <a:avLst>
              <a:gd name="adj" fmla="val 853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4" name="Shape 11"/>
          <p:cNvSpPr/>
          <p:nvPr/>
        </p:nvSpPr>
        <p:spPr>
          <a:xfrm>
            <a:off x="4837176" y="1609344"/>
            <a:ext cx="365760" cy="365760"/>
          </a:xfrm>
          <a:prstGeom prst="line">
            <a:avLst/>
          </a:prstGeom>
          <a:solidFill>
            <a:srgbClr val="0D1F3C"/>
          </a:solidFill>
          <a:ln w="12700">
            <a:solidFill>
              <a:srgbClr val="0D1F3C"/>
            </a:solidFill>
            <a:prstDash val="solid"/>
          </a:ln>
        </p:spPr>
        <p:txBody>
          <a:bodyPr/>
          <a:lstStyle/>
          <a:p>
            <a:endParaRPr lang="en-US" dirty="0"/>
          </a:p>
        </p:txBody>
      </p:sp>
      <p:sp>
        <p:nvSpPr>
          <p:cNvPr id="15" name="Text 12"/>
          <p:cNvSpPr/>
          <p:nvPr/>
        </p:nvSpPr>
        <p:spPr>
          <a:xfrm>
            <a:off x="4837176" y="1609344"/>
            <a:ext cx="365760" cy="365760"/>
          </a:xfrm>
          <a:prstGeom prst="rect">
            <a:avLst/>
          </a:prstGeom>
          <a:noFill/>
          <a:ln/>
        </p:spPr>
        <p:txBody>
          <a:bodyPr wrap="square" lIns="0" tIns="0" rIns="0" bIns="0" rtlCol="0" anchor="ctr"/>
          <a:lstStyle/>
          <a:p>
            <a:pPr marL="0" indent="0" algn="ctr">
              <a:buNone/>
            </a:pPr>
            <a:r>
              <a:rPr lang="en-US" sz="900" b="1" dirty="0">
                <a:solidFill>
                  <a:srgbClr val="F0D080"/>
                </a:solidFill>
                <a:latin typeface="Cambria" pitchFamily="34" charset="0"/>
                <a:ea typeface="Cambria" pitchFamily="34" charset="-122"/>
                <a:cs typeface="Cambria" pitchFamily="34" charset="-120"/>
              </a:rPr>
              <a:t>02</a:t>
            </a:r>
            <a:endParaRPr lang="en-US" sz="900" dirty="0"/>
          </a:p>
        </p:txBody>
      </p:sp>
      <p:sp>
        <p:nvSpPr>
          <p:cNvPr id="16" name="Text 13"/>
          <p:cNvSpPr/>
          <p:nvPr/>
        </p:nvSpPr>
        <p:spPr>
          <a:xfrm>
            <a:off x="5294376" y="1398163"/>
            <a:ext cx="3557016" cy="274320"/>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Single Owner Per Decision</a:t>
            </a:r>
            <a:endParaRPr lang="en-US" sz="1100" dirty="0"/>
          </a:p>
        </p:txBody>
      </p:sp>
      <p:sp>
        <p:nvSpPr>
          <p:cNvPr id="17" name="Text 14"/>
          <p:cNvSpPr/>
          <p:nvPr/>
        </p:nvSpPr>
        <p:spPr>
          <a:xfrm>
            <a:off x="5294376" y="1598023"/>
            <a:ext cx="3557016" cy="384048"/>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Every integration decision — system selection, migration sequence, decommission date — has one named owner. If two people are accountable, no one is.</a:t>
            </a:r>
            <a:endParaRPr lang="en-US" sz="1000" dirty="0"/>
          </a:p>
        </p:txBody>
      </p:sp>
      <p:sp>
        <p:nvSpPr>
          <p:cNvPr id="18" name="Shape 15"/>
          <p:cNvSpPr/>
          <p:nvPr/>
        </p:nvSpPr>
        <p:spPr>
          <a:xfrm>
            <a:off x="320040" y="2304288"/>
            <a:ext cx="4251960" cy="749808"/>
          </a:xfrm>
          <a:prstGeom prst="roundRect">
            <a:avLst>
              <a:gd name="adj" fmla="val 853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9" name="Shape 16"/>
          <p:cNvSpPr/>
          <p:nvPr/>
        </p:nvSpPr>
        <p:spPr>
          <a:xfrm>
            <a:off x="429768" y="2468880"/>
            <a:ext cx="365760" cy="365760"/>
          </a:xfrm>
          <a:prstGeom prst="line">
            <a:avLst/>
          </a:prstGeom>
          <a:solidFill>
            <a:srgbClr val="0D1F3C"/>
          </a:solidFill>
          <a:ln w="12700">
            <a:solidFill>
              <a:srgbClr val="0D1F3C"/>
            </a:solidFill>
            <a:prstDash val="solid"/>
          </a:ln>
        </p:spPr>
        <p:txBody>
          <a:bodyPr/>
          <a:lstStyle/>
          <a:p>
            <a:endParaRPr lang="en-US" dirty="0"/>
          </a:p>
        </p:txBody>
      </p:sp>
      <p:sp>
        <p:nvSpPr>
          <p:cNvPr id="20" name="Text 17"/>
          <p:cNvSpPr/>
          <p:nvPr/>
        </p:nvSpPr>
        <p:spPr>
          <a:xfrm>
            <a:off x="429768" y="2468880"/>
            <a:ext cx="365760" cy="365760"/>
          </a:xfrm>
          <a:prstGeom prst="rect">
            <a:avLst/>
          </a:prstGeom>
          <a:noFill/>
          <a:ln/>
        </p:spPr>
        <p:txBody>
          <a:bodyPr wrap="square" lIns="0" tIns="0" rIns="0" bIns="0" rtlCol="0" anchor="ctr"/>
          <a:lstStyle/>
          <a:p>
            <a:pPr marL="0" indent="0" algn="ctr">
              <a:buNone/>
            </a:pPr>
            <a:r>
              <a:rPr lang="en-US" sz="900" b="1" dirty="0">
                <a:solidFill>
                  <a:srgbClr val="F0D080"/>
                </a:solidFill>
                <a:latin typeface="Cambria" pitchFamily="34" charset="0"/>
                <a:ea typeface="Cambria" pitchFamily="34" charset="-122"/>
                <a:cs typeface="Cambria" pitchFamily="34" charset="-120"/>
              </a:rPr>
              <a:t>03</a:t>
            </a:r>
            <a:endParaRPr lang="en-US" sz="900" dirty="0"/>
          </a:p>
        </p:txBody>
      </p:sp>
      <p:sp>
        <p:nvSpPr>
          <p:cNvPr id="21" name="Text 18"/>
          <p:cNvSpPr/>
          <p:nvPr/>
        </p:nvSpPr>
        <p:spPr>
          <a:xfrm>
            <a:off x="886968" y="2257699"/>
            <a:ext cx="3557016" cy="274320"/>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Decide Before You Execute</a:t>
            </a:r>
            <a:endParaRPr lang="en-US" sz="1100" dirty="0"/>
          </a:p>
        </p:txBody>
      </p:sp>
      <p:sp>
        <p:nvSpPr>
          <p:cNvPr id="22" name="Text 19"/>
          <p:cNvSpPr/>
          <p:nvPr/>
        </p:nvSpPr>
        <p:spPr>
          <a:xfrm>
            <a:off x="886968" y="2457559"/>
            <a:ext cx="3557016" cy="384048"/>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Architecture decisions (ERP, CRM, cloud strategy) must be made and approved before execution begins. Changing direction mid-migration is the costliest integration mistake.</a:t>
            </a:r>
            <a:endParaRPr lang="en-US" sz="1000" dirty="0"/>
          </a:p>
        </p:txBody>
      </p:sp>
      <p:sp>
        <p:nvSpPr>
          <p:cNvPr id="23" name="Shape 20"/>
          <p:cNvSpPr/>
          <p:nvPr/>
        </p:nvSpPr>
        <p:spPr>
          <a:xfrm>
            <a:off x="4727448" y="2304288"/>
            <a:ext cx="4251960" cy="749808"/>
          </a:xfrm>
          <a:prstGeom prst="roundRect">
            <a:avLst>
              <a:gd name="adj" fmla="val 853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4" name="Shape 21"/>
          <p:cNvSpPr/>
          <p:nvPr/>
        </p:nvSpPr>
        <p:spPr>
          <a:xfrm>
            <a:off x="4837176" y="2468880"/>
            <a:ext cx="365760" cy="365760"/>
          </a:xfrm>
          <a:prstGeom prst="line">
            <a:avLst/>
          </a:prstGeom>
          <a:solidFill>
            <a:srgbClr val="0D1F3C"/>
          </a:solidFill>
          <a:ln w="12700">
            <a:solidFill>
              <a:srgbClr val="0D1F3C"/>
            </a:solidFill>
            <a:prstDash val="solid"/>
          </a:ln>
        </p:spPr>
        <p:txBody>
          <a:bodyPr/>
          <a:lstStyle/>
          <a:p>
            <a:endParaRPr lang="en-US" dirty="0"/>
          </a:p>
        </p:txBody>
      </p:sp>
      <p:sp>
        <p:nvSpPr>
          <p:cNvPr id="25" name="Text 22"/>
          <p:cNvSpPr/>
          <p:nvPr/>
        </p:nvSpPr>
        <p:spPr>
          <a:xfrm>
            <a:off x="4837176" y="2468880"/>
            <a:ext cx="365760" cy="365760"/>
          </a:xfrm>
          <a:prstGeom prst="rect">
            <a:avLst/>
          </a:prstGeom>
          <a:noFill/>
          <a:ln/>
        </p:spPr>
        <p:txBody>
          <a:bodyPr wrap="square" lIns="0" tIns="0" rIns="0" bIns="0" rtlCol="0" anchor="ctr"/>
          <a:lstStyle/>
          <a:p>
            <a:pPr marL="0" indent="0" algn="ctr">
              <a:buNone/>
            </a:pPr>
            <a:r>
              <a:rPr lang="en-US" sz="900" b="1" dirty="0">
                <a:solidFill>
                  <a:srgbClr val="F0D080"/>
                </a:solidFill>
                <a:latin typeface="Cambria" pitchFamily="34" charset="0"/>
                <a:ea typeface="Cambria" pitchFamily="34" charset="-122"/>
                <a:cs typeface="Cambria" pitchFamily="34" charset="-120"/>
              </a:rPr>
              <a:t>04</a:t>
            </a:r>
            <a:endParaRPr lang="en-US" sz="900" dirty="0"/>
          </a:p>
        </p:txBody>
      </p:sp>
      <p:sp>
        <p:nvSpPr>
          <p:cNvPr id="26" name="Text 23"/>
          <p:cNvSpPr/>
          <p:nvPr/>
        </p:nvSpPr>
        <p:spPr>
          <a:xfrm>
            <a:off x="5294376" y="2257699"/>
            <a:ext cx="3557016" cy="274320"/>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Clean Data Before Migration</a:t>
            </a:r>
            <a:endParaRPr lang="en-US" sz="1100" dirty="0"/>
          </a:p>
        </p:txBody>
      </p:sp>
      <p:sp>
        <p:nvSpPr>
          <p:cNvPr id="27" name="Text 24"/>
          <p:cNvSpPr/>
          <p:nvPr/>
        </p:nvSpPr>
        <p:spPr>
          <a:xfrm>
            <a:off x="5294376" y="2457559"/>
            <a:ext cx="3557016" cy="384048"/>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No data migration begins until a data quality assessment is complete. Moving dirty data creates compliance risk and customer-visible errors that are expensive to remediate.</a:t>
            </a:r>
            <a:endParaRPr lang="en-US" sz="1000" dirty="0"/>
          </a:p>
        </p:txBody>
      </p:sp>
      <p:sp>
        <p:nvSpPr>
          <p:cNvPr id="28" name="Shape 25"/>
          <p:cNvSpPr/>
          <p:nvPr/>
        </p:nvSpPr>
        <p:spPr>
          <a:xfrm>
            <a:off x="320040" y="3163824"/>
            <a:ext cx="4251960" cy="749808"/>
          </a:xfrm>
          <a:prstGeom prst="roundRect">
            <a:avLst>
              <a:gd name="adj" fmla="val 853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9" name="Shape 26"/>
          <p:cNvSpPr/>
          <p:nvPr/>
        </p:nvSpPr>
        <p:spPr>
          <a:xfrm>
            <a:off x="429768" y="3328416"/>
            <a:ext cx="365760" cy="365760"/>
          </a:xfrm>
          <a:prstGeom prst="line">
            <a:avLst/>
          </a:prstGeom>
          <a:solidFill>
            <a:srgbClr val="0D1F3C"/>
          </a:solidFill>
          <a:ln w="12700">
            <a:solidFill>
              <a:srgbClr val="0D1F3C"/>
            </a:solidFill>
            <a:prstDash val="solid"/>
          </a:ln>
        </p:spPr>
        <p:txBody>
          <a:bodyPr/>
          <a:lstStyle/>
          <a:p>
            <a:endParaRPr lang="en-US" dirty="0"/>
          </a:p>
        </p:txBody>
      </p:sp>
      <p:sp>
        <p:nvSpPr>
          <p:cNvPr id="30" name="Text 27"/>
          <p:cNvSpPr/>
          <p:nvPr/>
        </p:nvSpPr>
        <p:spPr>
          <a:xfrm>
            <a:off x="429768" y="3328416"/>
            <a:ext cx="365760" cy="365760"/>
          </a:xfrm>
          <a:prstGeom prst="rect">
            <a:avLst/>
          </a:prstGeom>
          <a:noFill/>
          <a:ln/>
        </p:spPr>
        <p:txBody>
          <a:bodyPr wrap="square" lIns="0" tIns="0" rIns="0" bIns="0" rtlCol="0" anchor="ctr"/>
          <a:lstStyle/>
          <a:p>
            <a:pPr marL="0" indent="0" algn="ctr">
              <a:buNone/>
            </a:pPr>
            <a:r>
              <a:rPr lang="en-US" sz="900" b="1" dirty="0">
                <a:solidFill>
                  <a:srgbClr val="F0D080"/>
                </a:solidFill>
                <a:latin typeface="Cambria" pitchFamily="34" charset="0"/>
                <a:ea typeface="Cambria" pitchFamily="34" charset="-122"/>
                <a:cs typeface="Cambria" pitchFamily="34" charset="-120"/>
              </a:rPr>
              <a:t>05</a:t>
            </a:r>
            <a:endParaRPr lang="en-US" sz="900" dirty="0"/>
          </a:p>
        </p:txBody>
      </p:sp>
      <p:sp>
        <p:nvSpPr>
          <p:cNvPr id="31" name="Text 28"/>
          <p:cNvSpPr/>
          <p:nvPr/>
        </p:nvSpPr>
        <p:spPr>
          <a:xfrm>
            <a:off x="886968" y="3117235"/>
            <a:ext cx="3557016" cy="274320"/>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Security Is Non-Negotiable</a:t>
            </a:r>
            <a:endParaRPr lang="en-US" sz="1100" dirty="0"/>
          </a:p>
        </p:txBody>
      </p:sp>
      <p:sp>
        <p:nvSpPr>
          <p:cNvPr id="32" name="Text 29"/>
          <p:cNvSpPr/>
          <p:nvPr/>
        </p:nvSpPr>
        <p:spPr>
          <a:xfrm>
            <a:off x="886968" y="3317095"/>
            <a:ext cx="3557016" cy="384048"/>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Unified security monitoring, access rationalization, and vulnerability remediation are not subject to timeline trade-offs. A security gap in the acquired environment is now our liability.</a:t>
            </a:r>
            <a:endParaRPr lang="en-US" sz="1000" dirty="0"/>
          </a:p>
        </p:txBody>
      </p:sp>
      <p:sp>
        <p:nvSpPr>
          <p:cNvPr id="33" name="Shape 30"/>
          <p:cNvSpPr/>
          <p:nvPr/>
        </p:nvSpPr>
        <p:spPr>
          <a:xfrm>
            <a:off x="4727448" y="3163824"/>
            <a:ext cx="4251960" cy="749808"/>
          </a:xfrm>
          <a:prstGeom prst="roundRect">
            <a:avLst>
              <a:gd name="adj" fmla="val 853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34" name="Shape 31"/>
          <p:cNvSpPr/>
          <p:nvPr/>
        </p:nvSpPr>
        <p:spPr>
          <a:xfrm>
            <a:off x="4837176" y="3328416"/>
            <a:ext cx="365760" cy="365760"/>
          </a:xfrm>
          <a:prstGeom prst="line">
            <a:avLst/>
          </a:prstGeom>
          <a:solidFill>
            <a:srgbClr val="0D1F3C"/>
          </a:solidFill>
          <a:ln w="12700">
            <a:solidFill>
              <a:srgbClr val="0D1F3C"/>
            </a:solidFill>
            <a:prstDash val="solid"/>
          </a:ln>
        </p:spPr>
        <p:txBody>
          <a:bodyPr/>
          <a:lstStyle/>
          <a:p>
            <a:endParaRPr lang="en-US" dirty="0"/>
          </a:p>
        </p:txBody>
      </p:sp>
      <p:sp>
        <p:nvSpPr>
          <p:cNvPr id="35" name="Text 32"/>
          <p:cNvSpPr/>
          <p:nvPr/>
        </p:nvSpPr>
        <p:spPr>
          <a:xfrm>
            <a:off x="4837176" y="3328416"/>
            <a:ext cx="365760" cy="365760"/>
          </a:xfrm>
          <a:prstGeom prst="rect">
            <a:avLst/>
          </a:prstGeom>
          <a:noFill/>
          <a:ln/>
        </p:spPr>
        <p:txBody>
          <a:bodyPr wrap="square" lIns="0" tIns="0" rIns="0" bIns="0" rtlCol="0" anchor="ctr"/>
          <a:lstStyle/>
          <a:p>
            <a:pPr marL="0" indent="0" algn="ctr">
              <a:buNone/>
            </a:pPr>
            <a:r>
              <a:rPr lang="en-US" sz="900" b="1" dirty="0">
                <a:solidFill>
                  <a:srgbClr val="F0D080"/>
                </a:solidFill>
                <a:latin typeface="Cambria" pitchFamily="34" charset="0"/>
                <a:ea typeface="Cambria" pitchFamily="34" charset="-122"/>
                <a:cs typeface="Cambria" pitchFamily="34" charset="-120"/>
              </a:rPr>
              <a:t>06</a:t>
            </a:r>
            <a:endParaRPr lang="en-US" sz="900" dirty="0"/>
          </a:p>
        </p:txBody>
      </p:sp>
      <p:sp>
        <p:nvSpPr>
          <p:cNvPr id="36" name="Text 33"/>
          <p:cNvSpPr/>
          <p:nvPr/>
        </p:nvSpPr>
        <p:spPr>
          <a:xfrm>
            <a:off x="5294376" y="3117235"/>
            <a:ext cx="3557016" cy="274320"/>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Retire Interim Solutions</a:t>
            </a:r>
            <a:endParaRPr lang="en-US" sz="1100" dirty="0"/>
          </a:p>
        </p:txBody>
      </p:sp>
      <p:sp>
        <p:nvSpPr>
          <p:cNvPr id="37" name="Text 34"/>
          <p:cNvSpPr/>
          <p:nvPr/>
        </p:nvSpPr>
        <p:spPr>
          <a:xfrm>
            <a:off x="5294376" y="3317095"/>
            <a:ext cx="3557016" cy="384048"/>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Temporary infrastructure built for Day 1 must have a defined retirement date. Interim solutions that become permanent create technical debt that carries into BAU operations.</a:t>
            </a:r>
            <a:endParaRPr lang="en-US" sz="1000" dirty="0"/>
          </a:p>
        </p:txBody>
      </p:sp>
      <p:sp>
        <p:nvSpPr>
          <p:cNvPr id="38" name="Shape 35"/>
          <p:cNvSpPr/>
          <p:nvPr/>
        </p:nvSpPr>
        <p:spPr>
          <a:xfrm>
            <a:off x="320040" y="4023360"/>
            <a:ext cx="4251960" cy="749808"/>
          </a:xfrm>
          <a:prstGeom prst="roundRect">
            <a:avLst>
              <a:gd name="adj" fmla="val 853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39" name="Shape 36"/>
          <p:cNvSpPr/>
          <p:nvPr/>
        </p:nvSpPr>
        <p:spPr>
          <a:xfrm>
            <a:off x="429768" y="4187952"/>
            <a:ext cx="365760" cy="365760"/>
          </a:xfrm>
          <a:prstGeom prst="line">
            <a:avLst/>
          </a:prstGeom>
          <a:solidFill>
            <a:srgbClr val="0D1F3C"/>
          </a:solidFill>
          <a:ln w="12700">
            <a:solidFill>
              <a:srgbClr val="0D1F3C"/>
            </a:solidFill>
            <a:prstDash val="solid"/>
          </a:ln>
        </p:spPr>
        <p:txBody>
          <a:bodyPr/>
          <a:lstStyle/>
          <a:p>
            <a:endParaRPr lang="en-US" dirty="0"/>
          </a:p>
        </p:txBody>
      </p:sp>
      <p:sp>
        <p:nvSpPr>
          <p:cNvPr id="40" name="Text 37"/>
          <p:cNvSpPr/>
          <p:nvPr/>
        </p:nvSpPr>
        <p:spPr>
          <a:xfrm>
            <a:off x="429768" y="4187952"/>
            <a:ext cx="365760" cy="365760"/>
          </a:xfrm>
          <a:prstGeom prst="rect">
            <a:avLst/>
          </a:prstGeom>
          <a:noFill/>
          <a:ln/>
        </p:spPr>
        <p:txBody>
          <a:bodyPr wrap="square" lIns="0" tIns="0" rIns="0" bIns="0" rtlCol="0" anchor="ctr"/>
          <a:lstStyle/>
          <a:p>
            <a:pPr marL="0" indent="0" algn="ctr">
              <a:buNone/>
            </a:pPr>
            <a:r>
              <a:rPr lang="en-US" sz="900" b="1" dirty="0">
                <a:solidFill>
                  <a:srgbClr val="F0D080"/>
                </a:solidFill>
                <a:latin typeface="Cambria" pitchFamily="34" charset="0"/>
                <a:ea typeface="Cambria" pitchFamily="34" charset="-122"/>
                <a:cs typeface="Cambria" pitchFamily="34" charset="-120"/>
              </a:rPr>
              <a:t>07</a:t>
            </a:r>
            <a:endParaRPr lang="en-US" sz="900" dirty="0"/>
          </a:p>
        </p:txBody>
      </p:sp>
      <p:sp>
        <p:nvSpPr>
          <p:cNvPr id="41" name="Text 38"/>
          <p:cNvSpPr/>
          <p:nvPr/>
        </p:nvSpPr>
        <p:spPr>
          <a:xfrm>
            <a:off x="886968" y="3976771"/>
            <a:ext cx="3557016" cy="274320"/>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Report Reality, Not Optimism</a:t>
            </a:r>
            <a:endParaRPr lang="en-US" sz="1100" dirty="0"/>
          </a:p>
        </p:txBody>
      </p:sp>
      <p:sp>
        <p:nvSpPr>
          <p:cNvPr id="42" name="Text 39"/>
          <p:cNvSpPr/>
          <p:nvPr/>
        </p:nvSpPr>
        <p:spPr>
          <a:xfrm>
            <a:off x="886968" y="4176631"/>
            <a:ext cx="3557016" cy="384048"/>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RAID logs and executive dashboards must reflect current facts. Optimistic reporting delays leadership awareness of issues that require intervention — and delays cost more than honesty.</a:t>
            </a:r>
            <a:endParaRPr lang="en-US" sz="1000" dirty="0"/>
          </a:p>
        </p:txBody>
      </p:sp>
      <p:sp>
        <p:nvSpPr>
          <p:cNvPr id="43" name="Shape 40"/>
          <p:cNvSpPr/>
          <p:nvPr/>
        </p:nvSpPr>
        <p:spPr>
          <a:xfrm>
            <a:off x="4727448" y="4023360"/>
            <a:ext cx="4251960" cy="749808"/>
          </a:xfrm>
          <a:prstGeom prst="roundRect">
            <a:avLst>
              <a:gd name="adj" fmla="val 8537"/>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44" name="Shape 41"/>
          <p:cNvSpPr/>
          <p:nvPr/>
        </p:nvSpPr>
        <p:spPr>
          <a:xfrm>
            <a:off x="4837176" y="4187952"/>
            <a:ext cx="365760" cy="365760"/>
          </a:xfrm>
          <a:prstGeom prst="line">
            <a:avLst/>
          </a:prstGeom>
          <a:solidFill>
            <a:srgbClr val="0D1F3C"/>
          </a:solidFill>
          <a:ln w="12700">
            <a:solidFill>
              <a:srgbClr val="0D1F3C"/>
            </a:solidFill>
            <a:prstDash val="solid"/>
          </a:ln>
        </p:spPr>
        <p:txBody>
          <a:bodyPr/>
          <a:lstStyle/>
          <a:p>
            <a:endParaRPr lang="en-US" dirty="0"/>
          </a:p>
        </p:txBody>
      </p:sp>
      <p:sp>
        <p:nvSpPr>
          <p:cNvPr id="45" name="Text 42"/>
          <p:cNvSpPr/>
          <p:nvPr/>
        </p:nvSpPr>
        <p:spPr>
          <a:xfrm>
            <a:off x="4837176" y="4187952"/>
            <a:ext cx="365760" cy="365760"/>
          </a:xfrm>
          <a:prstGeom prst="rect">
            <a:avLst/>
          </a:prstGeom>
          <a:noFill/>
          <a:ln/>
        </p:spPr>
        <p:txBody>
          <a:bodyPr wrap="square" lIns="0" tIns="0" rIns="0" bIns="0" rtlCol="0" anchor="ctr"/>
          <a:lstStyle/>
          <a:p>
            <a:pPr marL="0" indent="0" algn="ctr">
              <a:buNone/>
            </a:pPr>
            <a:r>
              <a:rPr lang="en-US" sz="900" b="1" dirty="0">
                <a:solidFill>
                  <a:srgbClr val="F0D080"/>
                </a:solidFill>
                <a:latin typeface="Cambria" pitchFamily="34" charset="0"/>
                <a:ea typeface="Cambria" pitchFamily="34" charset="-122"/>
                <a:cs typeface="Cambria" pitchFamily="34" charset="-120"/>
              </a:rPr>
              <a:t>08</a:t>
            </a:r>
            <a:endParaRPr lang="en-US" sz="900" dirty="0"/>
          </a:p>
        </p:txBody>
      </p:sp>
      <p:sp>
        <p:nvSpPr>
          <p:cNvPr id="46" name="Text 43"/>
          <p:cNvSpPr/>
          <p:nvPr/>
        </p:nvSpPr>
        <p:spPr>
          <a:xfrm>
            <a:off x="5294376" y="3976771"/>
            <a:ext cx="3557016" cy="274320"/>
          </a:xfrm>
          <a:prstGeom prst="rect">
            <a:avLst/>
          </a:prstGeom>
          <a:noFill/>
          <a:ln/>
        </p:spPr>
        <p:txBody>
          <a:bodyPr wrap="square" rtlCol="0" anchor="ctr"/>
          <a:lstStyle/>
          <a:p>
            <a:pPr marL="0" indent="0">
              <a:buNone/>
            </a:pPr>
            <a:r>
              <a:rPr lang="en-US" sz="1100" b="1" dirty="0">
                <a:solidFill>
                  <a:srgbClr val="0D1F3C"/>
                </a:solidFill>
                <a:latin typeface="Cambria" pitchFamily="34" charset="0"/>
                <a:ea typeface="Cambria" pitchFamily="34" charset="-122"/>
                <a:cs typeface="Cambria" pitchFamily="34" charset="-120"/>
              </a:rPr>
              <a:t>Speed and Completeness Together</a:t>
            </a:r>
            <a:endParaRPr lang="en-US" sz="1100" dirty="0"/>
          </a:p>
        </p:txBody>
      </p:sp>
      <p:sp>
        <p:nvSpPr>
          <p:cNvPr id="47" name="Text 44"/>
          <p:cNvSpPr/>
          <p:nvPr/>
        </p:nvSpPr>
        <p:spPr>
          <a:xfrm>
            <a:off x="5294376" y="4176631"/>
            <a:ext cx="3557016" cy="384048"/>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Integration speed matters — delay has a cost. But completeness matters too. Closing the IT gate without resolving open issues passes debt to BAU operations. Both matter.</a:t>
            </a:r>
            <a:endParaRPr lang="en-US" sz="1000" dirty="0"/>
          </a:p>
        </p:txBody>
      </p:sp>
      <p:sp>
        <p:nvSpPr>
          <p:cNvPr id="48" name="TextBox 47">
            <a:extLst>
              <a:ext uri="{FF2B5EF4-FFF2-40B4-BE49-F238E27FC236}">
                <a16:creationId xmlns:a16="http://schemas.microsoft.com/office/drawing/2014/main" id="{B7AE6DB3-5760-ED81-C536-99978366D6AA}"/>
              </a:ext>
            </a:extLst>
          </p:cNvPr>
          <p:cNvSpPr txBox="1"/>
          <p:nvPr/>
        </p:nvSpPr>
        <p:spPr>
          <a:xfrm>
            <a:off x="8778240" y="4892908"/>
            <a:ext cx="228600" cy="215444"/>
          </a:xfrm>
          <a:prstGeom prst="rect">
            <a:avLst/>
          </a:prstGeom>
          <a:noFill/>
        </p:spPr>
        <p:txBody>
          <a:bodyPr wrap="square" rtlCol="0">
            <a:spAutoFit/>
          </a:bodyPr>
          <a:lstStyle/>
          <a:p>
            <a:r>
              <a:rPr lang="en-US" sz="800" dirty="0"/>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chemeClr val="tx1"/>
          </a:solidFill>
          <a:ln w="12700">
            <a:solidFill>
              <a:srgbClr val="0D1F3C"/>
            </a:solidFill>
            <a:prstDash val="solid"/>
          </a:ln>
        </p:spPr>
        <p:txBody>
          <a:bodyPr/>
          <a:lstStyle/>
          <a:p>
            <a:endParaRPr lang="en-US" dirty="0"/>
          </a:p>
        </p:txBody>
      </p:sp>
      <p:sp>
        <p:nvSpPr>
          <p:cNvPr id="3" name="Shape 1"/>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dirty="0"/>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000" b="1" kern="0" spc="150" dirty="0">
                <a:solidFill>
                  <a:srgbClr val="FFFFFF"/>
                </a:solidFill>
                <a:latin typeface="Cambria" pitchFamily="34" charset="0"/>
                <a:ea typeface="Cambria" pitchFamily="34" charset="-122"/>
                <a:cs typeface="Cambria" pitchFamily="34" charset="-120"/>
              </a:rPr>
              <a:t>CORE MESSAGES</a:t>
            </a:r>
            <a:endParaRPr lang="en-US" sz="2000" dirty="0"/>
          </a:p>
        </p:txBody>
      </p:sp>
      <p:sp>
        <p:nvSpPr>
          <p:cNvPr id="6" name="Text 3"/>
          <p:cNvSpPr/>
          <p:nvPr/>
        </p:nvSpPr>
        <p:spPr>
          <a:xfrm>
            <a:off x="0" y="4892040"/>
            <a:ext cx="9144000" cy="256032"/>
          </a:xfrm>
          <a:prstGeom prst="rect">
            <a:avLst/>
          </a:prstGeom>
          <a:noFill/>
          <a:ln/>
        </p:spPr>
        <p:txBody>
          <a:bodyPr wrap="square" rtlCol="0" anchor="ctr"/>
          <a:lstStyle/>
          <a:p>
            <a:pPr marL="0" indent="0" algn="ctr">
              <a:buNone/>
            </a:pPr>
            <a:endParaRPr lang="en-US" sz="800" dirty="0"/>
          </a:p>
        </p:txBody>
      </p:sp>
      <p:sp>
        <p:nvSpPr>
          <p:cNvPr id="7" name="Text 4"/>
          <p:cNvSpPr/>
          <p:nvPr/>
        </p:nvSpPr>
        <p:spPr>
          <a:xfrm>
            <a:off x="365760" y="1024128"/>
            <a:ext cx="8412480" cy="347472"/>
          </a:xfrm>
          <a:prstGeom prst="rect">
            <a:avLst/>
          </a:prstGeom>
          <a:noFill/>
          <a:ln/>
        </p:spPr>
        <p:txBody>
          <a:bodyPr wrap="square" rtlCol="0" anchor="ctr"/>
          <a:lstStyle/>
          <a:p>
            <a:pPr marL="0" indent="0">
              <a:buNone/>
            </a:pPr>
            <a:r>
              <a:rPr lang="en-US" sz="1300" i="1" dirty="0">
                <a:solidFill>
                  <a:srgbClr val="4A6080"/>
                </a:solidFill>
                <a:latin typeface="Calibri" pitchFamily="34" charset="0"/>
                <a:ea typeface="Calibri" pitchFamily="34" charset="-122"/>
                <a:cs typeface="Calibri" pitchFamily="34" charset="-120"/>
              </a:rPr>
              <a:t>The foundational communications that explain this deal — what every employee and stakeholder should understand</a:t>
            </a:r>
            <a:endParaRPr lang="en-US" sz="1300" dirty="0"/>
          </a:p>
        </p:txBody>
      </p:sp>
      <p:sp>
        <p:nvSpPr>
          <p:cNvPr id="8" name="Shape 5"/>
          <p:cNvSpPr/>
          <p:nvPr/>
        </p:nvSpPr>
        <p:spPr>
          <a:xfrm>
            <a:off x="320040" y="1346782"/>
            <a:ext cx="4251960" cy="1188720"/>
          </a:xfrm>
          <a:prstGeom prst="roundRect">
            <a:avLst>
              <a:gd name="adj" fmla="val 6154"/>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9" name="Text 6"/>
          <p:cNvSpPr/>
          <p:nvPr/>
        </p:nvSpPr>
        <p:spPr>
          <a:xfrm>
            <a:off x="457200" y="1508760"/>
            <a:ext cx="3977640" cy="274320"/>
          </a:xfrm>
          <a:prstGeom prst="rect">
            <a:avLst/>
          </a:prstGeom>
          <a:noFill/>
          <a:ln/>
        </p:spPr>
        <p:txBody>
          <a:bodyPr wrap="square" rtlCol="0" anchor="ctr"/>
          <a:lstStyle/>
          <a:p>
            <a:pPr marL="0" indent="0">
              <a:buNone/>
            </a:pPr>
            <a:r>
              <a:rPr lang="en-US" sz="1000" b="1" kern="0" spc="50" dirty="0">
                <a:solidFill>
                  <a:srgbClr val="0D1F3C"/>
                </a:solidFill>
                <a:latin typeface="Cambria" pitchFamily="34" charset="0"/>
                <a:ea typeface="Cambria" pitchFamily="34" charset="-122"/>
                <a:cs typeface="Cambria" pitchFamily="34" charset="-120"/>
              </a:rPr>
              <a:t>WHY THIS DEAL</a:t>
            </a:r>
            <a:endParaRPr lang="en-US" sz="1000" dirty="0"/>
          </a:p>
        </p:txBody>
      </p:sp>
      <p:sp>
        <p:nvSpPr>
          <p:cNvPr id="10" name="Shape 7"/>
          <p:cNvSpPr/>
          <p:nvPr/>
        </p:nvSpPr>
        <p:spPr>
          <a:xfrm>
            <a:off x="457200" y="1783080"/>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11" name="Text 8"/>
          <p:cNvSpPr/>
          <p:nvPr/>
        </p:nvSpPr>
        <p:spPr>
          <a:xfrm>
            <a:off x="457200" y="1837944"/>
            <a:ext cx="3977640" cy="685800"/>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This acquisition combines two complementary IT organizations into a platform with greater scale, broader capability, and stronger security than either company had independently. The deal was driven by technology synergy, not cost cutting alone.</a:t>
            </a:r>
            <a:endParaRPr lang="en-US" sz="1000" dirty="0"/>
          </a:p>
        </p:txBody>
      </p:sp>
      <p:sp>
        <p:nvSpPr>
          <p:cNvPr id="12" name="Shape 9"/>
          <p:cNvSpPr/>
          <p:nvPr/>
        </p:nvSpPr>
        <p:spPr>
          <a:xfrm>
            <a:off x="4800600" y="1314124"/>
            <a:ext cx="4251960" cy="1188720"/>
          </a:xfrm>
          <a:prstGeom prst="roundRect">
            <a:avLst>
              <a:gd name="adj" fmla="val 6154"/>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3" name="Text 10"/>
          <p:cNvSpPr/>
          <p:nvPr/>
        </p:nvSpPr>
        <p:spPr>
          <a:xfrm>
            <a:off x="4937760" y="1508760"/>
            <a:ext cx="3977640" cy="274320"/>
          </a:xfrm>
          <a:prstGeom prst="rect">
            <a:avLst/>
          </a:prstGeom>
          <a:noFill/>
          <a:ln/>
        </p:spPr>
        <p:txBody>
          <a:bodyPr wrap="square" rtlCol="0" anchor="ctr"/>
          <a:lstStyle/>
          <a:p>
            <a:pPr marL="0" indent="0">
              <a:buNone/>
            </a:pPr>
            <a:r>
              <a:rPr lang="en-US" sz="1000" b="1" kern="0" spc="50" dirty="0">
                <a:solidFill>
                  <a:srgbClr val="0D1F3C"/>
                </a:solidFill>
                <a:latin typeface="Cambria" pitchFamily="34" charset="0"/>
                <a:ea typeface="Cambria" pitchFamily="34" charset="-122"/>
                <a:cs typeface="Cambria" pitchFamily="34" charset="-120"/>
              </a:rPr>
              <a:t>WHAT CHANGES ON DAY 1</a:t>
            </a:r>
            <a:endParaRPr lang="en-US" sz="1000" dirty="0"/>
          </a:p>
        </p:txBody>
      </p:sp>
      <p:sp>
        <p:nvSpPr>
          <p:cNvPr id="14" name="Shape 11"/>
          <p:cNvSpPr/>
          <p:nvPr/>
        </p:nvSpPr>
        <p:spPr>
          <a:xfrm>
            <a:off x="4937760" y="1783080"/>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15" name="Text 12"/>
          <p:cNvSpPr/>
          <p:nvPr/>
        </p:nvSpPr>
        <p:spPr>
          <a:xfrm>
            <a:off x="4937760" y="1837944"/>
            <a:ext cx="3977640" cy="685800"/>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On Day 1, employees gain access to a unified email and collaboration platform. Network connectivity between both organizations is live. IT support is available through a combined helpdesk with expanded coverage hours.</a:t>
            </a:r>
            <a:endParaRPr lang="en-US" sz="1000" dirty="0"/>
          </a:p>
        </p:txBody>
      </p:sp>
      <p:sp>
        <p:nvSpPr>
          <p:cNvPr id="16" name="Shape 13"/>
          <p:cNvSpPr/>
          <p:nvPr/>
        </p:nvSpPr>
        <p:spPr>
          <a:xfrm>
            <a:off x="320040" y="2594284"/>
            <a:ext cx="4251960" cy="1188720"/>
          </a:xfrm>
          <a:prstGeom prst="roundRect">
            <a:avLst>
              <a:gd name="adj" fmla="val 6154"/>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17" name="Text 14"/>
          <p:cNvSpPr/>
          <p:nvPr/>
        </p:nvSpPr>
        <p:spPr>
          <a:xfrm>
            <a:off x="457200" y="2788920"/>
            <a:ext cx="3977640" cy="274320"/>
          </a:xfrm>
          <a:prstGeom prst="rect">
            <a:avLst/>
          </a:prstGeom>
          <a:noFill/>
          <a:ln/>
        </p:spPr>
        <p:txBody>
          <a:bodyPr wrap="square" rtlCol="0" anchor="ctr"/>
          <a:lstStyle/>
          <a:p>
            <a:pPr marL="0" indent="0">
              <a:buNone/>
            </a:pPr>
            <a:r>
              <a:rPr lang="en-US" sz="1000" b="1" kern="0" spc="50" dirty="0">
                <a:solidFill>
                  <a:srgbClr val="0D1F3C"/>
                </a:solidFill>
                <a:latin typeface="Cambria" pitchFamily="34" charset="0"/>
                <a:ea typeface="Cambria" pitchFamily="34" charset="-122"/>
                <a:cs typeface="Cambria" pitchFamily="34" charset="-120"/>
              </a:rPr>
              <a:t>WHAT STAYS THE SAME</a:t>
            </a:r>
            <a:endParaRPr lang="en-US" sz="1000" dirty="0"/>
          </a:p>
        </p:txBody>
      </p:sp>
      <p:sp>
        <p:nvSpPr>
          <p:cNvPr id="18" name="Shape 15"/>
          <p:cNvSpPr/>
          <p:nvPr/>
        </p:nvSpPr>
        <p:spPr>
          <a:xfrm>
            <a:off x="457200" y="3063240"/>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19" name="Text 16"/>
          <p:cNvSpPr/>
          <p:nvPr/>
        </p:nvSpPr>
        <p:spPr>
          <a:xfrm>
            <a:off x="457200" y="3118104"/>
            <a:ext cx="3977640" cy="685800"/>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Core business operations continue without interruption. Employees retain access to the tools they use today through a managed transition. No system will be decommissioned without advance notice and migration support.</a:t>
            </a:r>
            <a:endParaRPr lang="en-US" sz="1000" dirty="0"/>
          </a:p>
        </p:txBody>
      </p:sp>
      <p:sp>
        <p:nvSpPr>
          <p:cNvPr id="20" name="Shape 17"/>
          <p:cNvSpPr/>
          <p:nvPr/>
        </p:nvSpPr>
        <p:spPr>
          <a:xfrm>
            <a:off x="4800600" y="2594284"/>
            <a:ext cx="4251960" cy="1188720"/>
          </a:xfrm>
          <a:prstGeom prst="roundRect">
            <a:avLst>
              <a:gd name="adj" fmla="val 6154"/>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1" name="Text 18"/>
          <p:cNvSpPr/>
          <p:nvPr/>
        </p:nvSpPr>
        <p:spPr>
          <a:xfrm>
            <a:off x="4937760" y="2788920"/>
            <a:ext cx="3977640" cy="274320"/>
          </a:xfrm>
          <a:prstGeom prst="rect">
            <a:avLst/>
          </a:prstGeom>
          <a:noFill/>
          <a:ln/>
        </p:spPr>
        <p:txBody>
          <a:bodyPr wrap="square" rtlCol="0" anchor="ctr"/>
          <a:lstStyle/>
          <a:p>
            <a:pPr marL="0" indent="0">
              <a:buNone/>
            </a:pPr>
            <a:r>
              <a:rPr lang="en-US" sz="1000" b="1" kern="0" spc="50" dirty="0">
                <a:solidFill>
                  <a:srgbClr val="0D1F3C"/>
                </a:solidFill>
                <a:latin typeface="Cambria" pitchFamily="34" charset="0"/>
                <a:ea typeface="Cambria" pitchFamily="34" charset="-122"/>
                <a:cs typeface="Cambria" pitchFamily="34" charset="-120"/>
              </a:rPr>
              <a:t>HOW DECISIONS WILL BE MADE</a:t>
            </a:r>
            <a:endParaRPr lang="en-US" sz="1000" dirty="0"/>
          </a:p>
        </p:txBody>
      </p:sp>
      <p:sp>
        <p:nvSpPr>
          <p:cNvPr id="22" name="Shape 19"/>
          <p:cNvSpPr/>
          <p:nvPr/>
        </p:nvSpPr>
        <p:spPr>
          <a:xfrm>
            <a:off x="4937760" y="3063240"/>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23" name="Text 20"/>
          <p:cNvSpPr/>
          <p:nvPr/>
        </p:nvSpPr>
        <p:spPr>
          <a:xfrm>
            <a:off x="4937760" y="3118104"/>
            <a:ext cx="3977640" cy="685800"/>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The IT Workstream Lead is the single accountable owner for all IT integration decisions. Major decisions — ERP architecture, data center strategy, security platform selection — are made by the IT Lead with IMO and executive review before execution begins.</a:t>
            </a:r>
            <a:endParaRPr lang="en-US" sz="1000" dirty="0"/>
          </a:p>
        </p:txBody>
      </p:sp>
      <p:sp>
        <p:nvSpPr>
          <p:cNvPr id="24" name="Shape 21"/>
          <p:cNvSpPr/>
          <p:nvPr/>
        </p:nvSpPr>
        <p:spPr>
          <a:xfrm>
            <a:off x="320040" y="3874444"/>
            <a:ext cx="4251960" cy="1188720"/>
          </a:xfrm>
          <a:prstGeom prst="roundRect">
            <a:avLst>
              <a:gd name="adj" fmla="val 6154"/>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5" name="Text 22"/>
          <p:cNvSpPr/>
          <p:nvPr/>
        </p:nvSpPr>
        <p:spPr>
          <a:xfrm>
            <a:off x="457200" y="4069080"/>
            <a:ext cx="3977640" cy="274320"/>
          </a:xfrm>
          <a:prstGeom prst="rect">
            <a:avLst/>
          </a:prstGeom>
          <a:noFill/>
          <a:ln/>
        </p:spPr>
        <p:txBody>
          <a:bodyPr wrap="square" rtlCol="0" anchor="ctr"/>
          <a:lstStyle/>
          <a:p>
            <a:pPr marL="0" indent="0">
              <a:buNone/>
            </a:pPr>
            <a:r>
              <a:rPr lang="en-US" sz="1000" b="1" kern="0" spc="50" dirty="0">
                <a:solidFill>
                  <a:srgbClr val="0D1F3C"/>
                </a:solidFill>
                <a:latin typeface="Cambria" pitchFamily="34" charset="0"/>
                <a:ea typeface="Cambria" pitchFamily="34" charset="-122"/>
                <a:cs typeface="Cambria" pitchFamily="34" charset="-120"/>
              </a:rPr>
              <a:t>WHAT WE ARE ASKING OF EMPLOYEES</a:t>
            </a:r>
            <a:endParaRPr lang="en-US" sz="1000" dirty="0"/>
          </a:p>
        </p:txBody>
      </p:sp>
      <p:sp>
        <p:nvSpPr>
          <p:cNvPr id="26" name="Shape 23"/>
          <p:cNvSpPr/>
          <p:nvPr/>
        </p:nvSpPr>
        <p:spPr>
          <a:xfrm>
            <a:off x="457200" y="4343400"/>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27" name="Text 24"/>
          <p:cNvSpPr/>
          <p:nvPr/>
        </p:nvSpPr>
        <p:spPr>
          <a:xfrm>
            <a:off x="457200" y="4398264"/>
            <a:ext cx="3977640" cy="685800"/>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Report IT access issues to the helpdesk immediately — do not work around them. Follow updated acceptable use policies from Day 1. Attend IT orientation sessions in the first week. Expect some disruption and trust that issues will be resolved quickly.</a:t>
            </a:r>
            <a:endParaRPr lang="en-US" sz="1000" dirty="0"/>
          </a:p>
        </p:txBody>
      </p:sp>
      <p:sp>
        <p:nvSpPr>
          <p:cNvPr id="28" name="Shape 25"/>
          <p:cNvSpPr/>
          <p:nvPr/>
        </p:nvSpPr>
        <p:spPr>
          <a:xfrm>
            <a:off x="4800600" y="3874444"/>
            <a:ext cx="4251960" cy="1188720"/>
          </a:xfrm>
          <a:prstGeom prst="roundRect">
            <a:avLst>
              <a:gd name="adj" fmla="val 6154"/>
            </a:avLst>
          </a:prstGeom>
          <a:solidFill>
            <a:srgbClr val="FFFFFF"/>
          </a:solidFill>
          <a:ln w="12700">
            <a:solidFill>
              <a:srgbClr val="D6E0EC"/>
            </a:solidFill>
            <a:prstDash val="solid"/>
          </a:ln>
          <a:effectLst>
            <a:outerShdw blurRad="101600" dist="38100" dir="2700000" algn="bl" rotWithShape="0">
              <a:srgbClr val="000000">
                <a:alpha val="13000"/>
              </a:srgbClr>
            </a:outerShdw>
          </a:effectLst>
        </p:spPr>
        <p:txBody>
          <a:bodyPr/>
          <a:lstStyle/>
          <a:p>
            <a:endParaRPr lang="en-US" dirty="0"/>
          </a:p>
        </p:txBody>
      </p:sp>
      <p:sp>
        <p:nvSpPr>
          <p:cNvPr id="29" name="Text 26"/>
          <p:cNvSpPr/>
          <p:nvPr/>
        </p:nvSpPr>
        <p:spPr>
          <a:xfrm>
            <a:off x="4937760" y="4069080"/>
            <a:ext cx="3977640" cy="274320"/>
          </a:xfrm>
          <a:prstGeom prst="rect">
            <a:avLst/>
          </a:prstGeom>
          <a:noFill/>
          <a:ln/>
        </p:spPr>
        <p:txBody>
          <a:bodyPr wrap="square" rtlCol="0" anchor="ctr"/>
          <a:lstStyle/>
          <a:p>
            <a:pPr marL="0" indent="0">
              <a:buNone/>
            </a:pPr>
            <a:r>
              <a:rPr lang="en-US" sz="1000" b="1" kern="0" spc="50" dirty="0">
                <a:solidFill>
                  <a:srgbClr val="0D1F3C"/>
                </a:solidFill>
                <a:latin typeface="Cambria" pitchFamily="34" charset="0"/>
                <a:ea typeface="Cambria" pitchFamily="34" charset="-122"/>
                <a:cs typeface="Cambria" pitchFamily="34" charset="-120"/>
              </a:rPr>
              <a:t>WHEN THIS WILL BE COMPLETE</a:t>
            </a:r>
            <a:endParaRPr lang="en-US" sz="1000" dirty="0"/>
          </a:p>
        </p:txBody>
      </p:sp>
      <p:sp>
        <p:nvSpPr>
          <p:cNvPr id="30" name="Shape 27"/>
          <p:cNvSpPr/>
          <p:nvPr/>
        </p:nvSpPr>
        <p:spPr>
          <a:xfrm>
            <a:off x="4937760" y="4343400"/>
            <a:ext cx="3977640" cy="22860"/>
          </a:xfrm>
          <a:prstGeom prst="rect">
            <a:avLst/>
          </a:prstGeom>
          <a:solidFill>
            <a:srgbClr val="C9A84C"/>
          </a:solidFill>
          <a:ln w="12700">
            <a:solidFill>
              <a:srgbClr val="C9A84C"/>
            </a:solidFill>
            <a:prstDash val="solid"/>
          </a:ln>
        </p:spPr>
        <p:txBody>
          <a:bodyPr/>
          <a:lstStyle/>
          <a:p>
            <a:endParaRPr lang="en-US" dirty="0"/>
          </a:p>
        </p:txBody>
      </p:sp>
      <p:sp>
        <p:nvSpPr>
          <p:cNvPr id="31" name="Text 28"/>
          <p:cNvSpPr/>
          <p:nvPr/>
        </p:nvSpPr>
        <p:spPr>
          <a:xfrm>
            <a:off x="4937760" y="4398264"/>
            <a:ext cx="3977640" cy="685800"/>
          </a:xfrm>
          <a:prstGeom prst="rect">
            <a:avLst/>
          </a:prstGeom>
          <a:noFill/>
          <a:ln/>
        </p:spPr>
        <p:txBody>
          <a:bodyPr wrap="square" rtlCol="0" anchor="t"/>
          <a:lstStyle/>
          <a:p>
            <a:pPr marL="0" indent="0">
              <a:buNone/>
            </a:pPr>
            <a:r>
              <a:rPr lang="en-US" sz="1000" dirty="0">
                <a:solidFill>
                  <a:srgbClr val="1A2A3A"/>
                </a:solidFill>
                <a:latin typeface="Calibri" pitchFamily="34" charset="0"/>
                <a:ea typeface="Calibri" pitchFamily="34" charset="-122"/>
                <a:cs typeface="Calibri" pitchFamily="34" charset="-120"/>
              </a:rPr>
              <a:t>The formal IT integration concludes at Day 100. By that date, all systems will be unified or on a published migration path, compliance certifications will cover the combined entity, and the IT operating model will be running as a single organization.</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2744</Words>
  <Application>Microsoft Office PowerPoint</Application>
  <PresentationFormat>On-screen Show (16:9)</PresentationFormat>
  <Paragraphs>228</Paragraphs>
  <Slides>12</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Integration Kickoff</dc:title>
  <dc:subject>PptxGenJS Presentation</dc:subject>
  <dc:creator>100 Day Advisors</dc:creator>
  <cp:lastModifiedBy>Joseph Aberger</cp:lastModifiedBy>
  <cp:revision>8</cp:revision>
  <dcterms:created xsi:type="dcterms:W3CDTF">2026-06-11T15:50:35Z</dcterms:created>
  <dcterms:modified xsi:type="dcterms:W3CDTF">2026-07-25T01:55:40Z</dcterms:modified>
</cp:coreProperties>
</file>